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4"/>
    <p:sldMasterId id="2147483845" r:id="rId5"/>
    <p:sldMasterId id="2147483849" r:id="rId6"/>
    <p:sldMasterId id="2147483856" r:id="rId7"/>
    <p:sldMasterId id="2147483869" r:id="rId8"/>
    <p:sldMasterId id="2147483889" r:id="rId9"/>
    <p:sldMasterId id="2147483904" r:id="rId10"/>
  </p:sldMasterIdLst>
  <p:notesMasterIdLst>
    <p:notesMasterId r:id="rId37"/>
  </p:notesMasterIdLst>
  <p:handoutMasterIdLst>
    <p:handoutMasterId r:id="rId38"/>
  </p:handoutMasterIdLst>
  <p:sldIdLst>
    <p:sldId id="256" r:id="rId11"/>
    <p:sldId id="1186" r:id="rId12"/>
    <p:sldId id="1187" r:id="rId13"/>
    <p:sldId id="1166" r:id="rId14"/>
    <p:sldId id="1191" r:id="rId15"/>
    <p:sldId id="1195" r:id="rId16"/>
    <p:sldId id="1175" r:id="rId17"/>
    <p:sldId id="1176" r:id="rId18"/>
    <p:sldId id="1183" r:id="rId19"/>
    <p:sldId id="1184" r:id="rId20"/>
    <p:sldId id="1138" r:id="rId21"/>
    <p:sldId id="1197" r:id="rId22"/>
    <p:sldId id="1200" r:id="rId23"/>
    <p:sldId id="1148" r:id="rId24"/>
    <p:sldId id="1207" r:id="rId25"/>
    <p:sldId id="1155" r:id="rId26"/>
    <p:sldId id="1152" r:id="rId27"/>
    <p:sldId id="1214" r:id="rId28"/>
    <p:sldId id="1154" r:id="rId29"/>
    <p:sldId id="1185" r:id="rId30"/>
    <p:sldId id="1156" r:id="rId31"/>
    <p:sldId id="1181" r:id="rId32"/>
    <p:sldId id="1217" r:id="rId33"/>
    <p:sldId id="1160" r:id="rId34"/>
    <p:sldId id="1161" r:id="rId35"/>
    <p:sldId id="271" r:id="rId36"/>
  </p:sldIdLst>
  <p:sldSz cx="9144000" cy="5143500" type="screen16x9"/>
  <p:notesSz cx="6858000" cy="1162050"/>
  <p:custDataLst>
    <p:tags r:id="rId39"/>
  </p:custDataLst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D765403-A3F7-CCE0-ACEF-FAF399571298}" name="Liselot De Vlieger" initials="LDV" userId="S::u0125407@vives.be::9dc8346a-92bd-4610-b17b-9b6d56497391" providerId="AD"/>
  <p188:author id="{C00FFE27-4B4B-5AC1-48D0-08AE5831669F}" name="Filotas Theodosiou" initials="FT" userId="S::u0153325@vives.be::4d314f86-04bd-4c94-b8b5-e595c52c48e0" providerId="AD"/>
  <p188:author id="{D65D4D31-B7A6-123F-F0EF-F8122A564CEB}" name="Yves Sagaert" initials="YS" userId="S::u0138780@vives.be::d537b934-cd1f-40de-ad53-faf5ca99b97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ja Gheysen" initials="FG" lastIdx="1" clrIdx="0">
    <p:extLst>
      <p:ext uri="{19B8F6BF-5375-455C-9EA6-DF929625EA0E}">
        <p15:presenceInfo xmlns:p15="http://schemas.microsoft.com/office/powerpoint/2012/main" userId="S::u0122453@vives.be::4f504d5d-4063-4abf-bba1-9a19824aa001" providerId="AD"/>
      </p:ext>
    </p:extLst>
  </p:cmAuthor>
  <p:cmAuthor id="2" name="Isabel Vanslembrouck" initials="IV" lastIdx="1" clrIdx="1">
    <p:extLst>
      <p:ext uri="{19B8F6BF-5375-455C-9EA6-DF929625EA0E}">
        <p15:presenceInfo xmlns:p15="http://schemas.microsoft.com/office/powerpoint/2012/main" userId="S::u0081506@vives.be::b0cc83a5-6eb0-47d0-b322-4e220641dc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978F"/>
    <a:srgbClr val="D9D9D9"/>
    <a:srgbClr val="FFFFFF"/>
    <a:srgbClr val="EAEFF2"/>
    <a:srgbClr val="279E27"/>
    <a:srgbClr val="224364"/>
    <a:srgbClr val="A2C2DC"/>
    <a:srgbClr val="303030"/>
    <a:srgbClr val="FF7F0E"/>
    <a:srgbClr val="536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9034" autoAdjust="0"/>
  </p:normalViewPr>
  <p:slideViewPr>
    <p:cSldViewPr snapToGrid="0">
      <p:cViewPr varScale="1">
        <p:scale>
          <a:sx n="105" d="100"/>
          <a:sy n="105" d="100"/>
        </p:scale>
        <p:origin x="758" y="6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gs" Target="tags/tag1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notesMaster" Target="notesMasters/notesMaster1.xml"/><Relationship Id="rId40" Type="http://schemas.openxmlformats.org/officeDocument/2006/relationships/commentAuthors" Target="commentAuthors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handoutMaster" Target="handoutMasters/handoutMaster1.xml"/><Relationship Id="rId46" Type="http://schemas.microsoft.com/office/2018/10/relationships/authors" Target="authors.xml"/><Relationship Id="rId20" Type="http://schemas.openxmlformats.org/officeDocument/2006/relationships/slide" Target="slides/slide10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otas Theodosiou" userId="4d314f86-04bd-4c94-b8b5-e595c52c48e0" providerId="ADAL" clId="{3CECF4FD-7A20-4E8B-ABA9-EE6CF002A103}"/>
    <pc:docChg chg="undo custSel addSld delSld modSld">
      <pc:chgData name="Filotas Theodosiou" userId="4d314f86-04bd-4c94-b8b5-e595c52c48e0" providerId="ADAL" clId="{3CECF4FD-7A20-4E8B-ABA9-EE6CF002A103}" dt="2025-07-08T10:14:18.824" v="47" actId="47"/>
      <pc:docMkLst>
        <pc:docMk/>
      </pc:docMkLst>
      <pc:sldChg chg="del">
        <pc:chgData name="Filotas Theodosiou" userId="4d314f86-04bd-4c94-b8b5-e595c52c48e0" providerId="ADAL" clId="{3CECF4FD-7A20-4E8B-ABA9-EE6CF002A103}" dt="2025-07-08T10:12:26.475" v="0" actId="47"/>
        <pc:sldMkLst>
          <pc:docMk/>
          <pc:sldMk cId="3692551770" sldId="1110"/>
        </pc:sldMkLst>
      </pc:sldChg>
      <pc:sldChg chg="del">
        <pc:chgData name="Filotas Theodosiou" userId="4d314f86-04bd-4c94-b8b5-e595c52c48e0" providerId="ADAL" clId="{3CECF4FD-7A20-4E8B-ABA9-EE6CF002A103}" dt="2025-07-08T10:12:27.693" v="1" actId="47"/>
        <pc:sldMkLst>
          <pc:docMk/>
          <pc:sldMk cId="871778764" sldId="1111"/>
        </pc:sldMkLst>
      </pc:sldChg>
      <pc:sldChg chg="del">
        <pc:chgData name="Filotas Theodosiou" userId="4d314f86-04bd-4c94-b8b5-e595c52c48e0" providerId="ADAL" clId="{3CECF4FD-7A20-4E8B-ABA9-EE6CF002A103}" dt="2025-07-08T10:12:32.485" v="5" actId="47"/>
        <pc:sldMkLst>
          <pc:docMk/>
          <pc:sldMk cId="319563410" sldId="1113"/>
        </pc:sldMkLst>
      </pc:sldChg>
      <pc:sldChg chg="del">
        <pc:chgData name="Filotas Theodosiou" userId="4d314f86-04bd-4c94-b8b5-e595c52c48e0" providerId="ADAL" clId="{3CECF4FD-7A20-4E8B-ABA9-EE6CF002A103}" dt="2025-07-08T10:12:31.450" v="3" actId="47"/>
        <pc:sldMkLst>
          <pc:docMk/>
          <pc:sldMk cId="2271315069" sldId="1114"/>
        </pc:sldMkLst>
      </pc:sldChg>
      <pc:sldChg chg="del">
        <pc:chgData name="Filotas Theodosiou" userId="4d314f86-04bd-4c94-b8b5-e595c52c48e0" providerId="ADAL" clId="{3CECF4FD-7A20-4E8B-ABA9-EE6CF002A103}" dt="2025-07-08T10:12:31.956" v="4" actId="47"/>
        <pc:sldMkLst>
          <pc:docMk/>
          <pc:sldMk cId="2351708926" sldId="1115"/>
        </pc:sldMkLst>
      </pc:sldChg>
      <pc:sldChg chg="del">
        <pc:chgData name="Filotas Theodosiou" userId="4d314f86-04bd-4c94-b8b5-e595c52c48e0" providerId="ADAL" clId="{3CECF4FD-7A20-4E8B-ABA9-EE6CF002A103}" dt="2025-07-08T10:12:30.907" v="2" actId="47"/>
        <pc:sldMkLst>
          <pc:docMk/>
          <pc:sldMk cId="3557289668" sldId="1116"/>
        </pc:sldMkLst>
      </pc:sldChg>
      <pc:sldChg chg="del">
        <pc:chgData name="Filotas Theodosiou" userId="4d314f86-04bd-4c94-b8b5-e595c52c48e0" providerId="ADAL" clId="{3CECF4FD-7A20-4E8B-ABA9-EE6CF002A103}" dt="2025-07-08T10:12:33.013" v="6" actId="47"/>
        <pc:sldMkLst>
          <pc:docMk/>
          <pc:sldMk cId="4065288498" sldId="1118"/>
        </pc:sldMkLst>
      </pc:sldChg>
      <pc:sldChg chg="del">
        <pc:chgData name="Filotas Theodosiou" userId="4d314f86-04bd-4c94-b8b5-e595c52c48e0" providerId="ADAL" clId="{3CECF4FD-7A20-4E8B-ABA9-EE6CF002A103}" dt="2025-07-08T10:12:42.314" v="7" actId="47"/>
        <pc:sldMkLst>
          <pc:docMk/>
          <pc:sldMk cId="75370715" sldId="1119"/>
        </pc:sldMkLst>
      </pc:sldChg>
      <pc:sldChg chg="del">
        <pc:chgData name="Filotas Theodosiou" userId="4d314f86-04bd-4c94-b8b5-e595c52c48e0" providerId="ADAL" clId="{3CECF4FD-7A20-4E8B-ABA9-EE6CF002A103}" dt="2025-07-08T10:12:49.941" v="11" actId="47"/>
        <pc:sldMkLst>
          <pc:docMk/>
          <pc:sldMk cId="2806096102" sldId="1120"/>
        </pc:sldMkLst>
      </pc:sldChg>
      <pc:sldChg chg="del">
        <pc:chgData name="Filotas Theodosiou" userId="4d314f86-04bd-4c94-b8b5-e595c52c48e0" providerId="ADAL" clId="{3CECF4FD-7A20-4E8B-ABA9-EE6CF002A103}" dt="2025-07-08T10:12:43.065" v="8" actId="47"/>
        <pc:sldMkLst>
          <pc:docMk/>
          <pc:sldMk cId="2942877935" sldId="1121"/>
        </pc:sldMkLst>
      </pc:sldChg>
      <pc:sldChg chg="del">
        <pc:chgData name="Filotas Theodosiou" userId="4d314f86-04bd-4c94-b8b5-e595c52c48e0" providerId="ADAL" clId="{3CECF4FD-7A20-4E8B-ABA9-EE6CF002A103}" dt="2025-07-08T10:12:45.934" v="10" actId="47"/>
        <pc:sldMkLst>
          <pc:docMk/>
          <pc:sldMk cId="796925139" sldId="1123"/>
        </pc:sldMkLst>
      </pc:sldChg>
      <pc:sldChg chg="del">
        <pc:chgData name="Filotas Theodosiou" userId="4d314f86-04bd-4c94-b8b5-e595c52c48e0" providerId="ADAL" clId="{3CECF4FD-7A20-4E8B-ABA9-EE6CF002A103}" dt="2025-07-08T10:13:08.556" v="18" actId="47"/>
        <pc:sldMkLst>
          <pc:docMk/>
          <pc:sldMk cId="694857078" sldId="1125"/>
        </pc:sldMkLst>
      </pc:sldChg>
      <pc:sldChg chg="del">
        <pc:chgData name="Filotas Theodosiou" userId="4d314f86-04bd-4c94-b8b5-e595c52c48e0" providerId="ADAL" clId="{3CECF4FD-7A20-4E8B-ABA9-EE6CF002A103}" dt="2025-07-08T10:12:53.044" v="14" actId="47"/>
        <pc:sldMkLst>
          <pc:docMk/>
          <pc:sldMk cId="2485946713" sldId="1126"/>
        </pc:sldMkLst>
      </pc:sldChg>
      <pc:sldChg chg="del">
        <pc:chgData name="Filotas Theodosiou" userId="4d314f86-04bd-4c94-b8b5-e595c52c48e0" providerId="ADAL" clId="{3CECF4FD-7A20-4E8B-ABA9-EE6CF002A103}" dt="2025-07-08T10:13:29.966" v="25" actId="47"/>
        <pc:sldMkLst>
          <pc:docMk/>
          <pc:sldMk cId="685744333" sldId="1128"/>
        </pc:sldMkLst>
      </pc:sldChg>
      <pc:sldChg chg="del">
        <pc:chgData name="Filotas Theodosiou" userId="4d314f86-04bd-4c94-b8b5-e595c52c48e0" providerId="ADAL" clId="{3CECF4FD-7A20-4E8B-ABA9-EE6CF002A103}" dt="2025-07-08T10:13:11.848" v="21" actId="47"/>
        <pc:sldMkLst>
          <pc:docMk/>
          <pc:sldMk cId="2730982741" sldId="1129"/>
        </pc:sldMkLst>
      </pc:sldChg>
      <pc:sldChg chg="add del">
        <pc:chgData name="Filotas Theodosiou" userId="4d314f86-04bd-4c94-b8b5-e595c52c48e0" providerId="ADAL" clId="{3CECF4FD-7A20-4E8B-ABA9-EE6CF002A103}" dt="2025-07-08T10:13:37.812" v="28" actId="47"/>
        <pc:sldMkLst>
          <pc:docMk/>
          <pc:sldMk cId="3628615490" sldId="1139"/>
        </pc:sldMkLst>
      </pc:sldChg>
      <pc:sldChg chg="del">
        <pc:chgData name="Filotas Theodosiou" userId="4d314f86-04bd-4c94-b8b5-e595c52c48e0" providerId="ADAL" clId="{3CECF4FD-7A20-4E8B-ABA9-EE6CF002A103}" dt="2025-07-08T10:13:38.632" v="29" actId="47"/>
        <pc:sldMkLst>
          <pc:docMk/>
          <pc:sldMk cId="1303854083" sldId="1141"/>
        </pc:sldMkLst>
      </pc:sldChg>
      <pc:sldChg chg="del">
        <pc:chgData name="Filotas Theodosiou" userId="4d314f86-04bd-4c94-b8b5-e595c52c48e0" providerId="ADAL" clId="{3CECF4FD-7A20-4E8B-ABA9-EE6CF002A103}" dt="2025-07-08T10:13:39.712" v="30" actId="47"/>
        <pc:sldMkLst>
          <pc:docMk/>
          <pc:sldMk cId="874449444" sldId="1142"/>
        </pc:sldMkLst>
      </pc:sldChg>
      <pc:sldChg chg="del">
        <pc:chgData name="Filotas Theodosiou" userId="4d314f86-04bd-4c94-b8b5-e595c52c48e0" providerId="ADAL" clId="{3CECF4FD-7A20-4E8B-ABA9-EE6CF002A103}" dt="2025-07-08T10:13:44.954" v="34" actId="47"/>
        <pc:sldMkLst>
          <pc:docMk/>
          <pc:sldMk cId="1277816122" sldId="1143"/>
        </pc:sldMkLst>
      </pc:sldChg>
      <pc:sldChg chg="del">
        <pc:chgData name="Filotas Theodosiou" userId="4d314f86-04bd-4c94-b8b5-e595c52c48e0" providerId="ADAL" clId="{3CECF4FD-7A20-4E8B-ABA9-EE6CF002A103}" dt="2025-07-08T10:13:43.518" v="32" actId="47"/>
        <pc:sldMkLst>
          <pc:docMk/>
          <pc:sldMk cId="1144066908" sldId="1144"/>
        </pc:sldMkLst>
      </pc:sldChg>
      <pc:sldChg chg="del">
        <pc:chgData name="Filotas Theodosiou" userId="4d314f86-04bd-4c94-b8b5-e595c52c48e0" providerId="ADAL" clId="{3CECF4FD-7A20-4E8B-ABA9-EE6CF002A103}" dt="2025-07-08T10:13:46.923" v="35" actId="47"/>
        <pc:sldMkLst>
          <pc:docMk/>
          <pc:sldMk cId="2901443867" sldId="1145"/>
        </pc:sldMkLst>
      </pc:sldChg>
      <pc:sldChg chg="del">
        <pc:chgData name="Filotas Theodosiou" userId="4d314f86-04bd-4c94-b8b5-e595c52c48e0" providerId="ADAL" clId="{3CECF4FD-7A20-4E8B-ABA9-EE6CF002A103}" dt="2025-07-08T10:13:48.440" v="36" actId="47"/>
        <pc:sldMkLst>
          <pc:docMk/>
          <pc:sldMk cId="1837293532" sldId="1147"/>
        </pc:sldMkLst>
      </pc:sldChg>
      <pc:sldChg chg="del">
        <pc:chgData name="Filotas Theodosiou" userId="4d314f86-04bd-4c94-b8b5-e595c52c48e0" providerId="ADAL" clId="{3CECF4FD-7A20-4E8B-ABA9-EE6CF002A103}" dt="2025-07-08T10:13:52.661" v="38" actId="47"/>
        <pc:sldMkLst>
          <pc:docMk/>
          <pc:sldMk cId="3897062723" sldId="1150"/>
        </pc:sldMkLst>
      </pc:sldChg>
      <pc:sldChg chg="del">
        <pc:chgData name="Filotas Theodosiou" userId="4d314f86-04bd-4c94-b8b5-e595c52c48e0" providerId="ADAL" clId="{3CECF4FD-7A20-4E8B-ABA9-EE6CF002A103}" dt="2025-07-08T10:14:01.604" v="43" actId="47"/>
        <pc:sldMkLst>
          <pc:docMk/>
          <pc:sldMk cId="1406392257" sldId="1153"/>
        </pc:sldMkLst>
      </pc:sldChg>
      <pc:sldChg chg="del">
        <pc:chgData name="Filotas Theodosiou" userId="4d314f86-04bd-4c94-b8b5-e595c52c48e0" providerId="ADAL" clId="{3CECF4FD-7A20-4E8B-ABA9-EE6CF002A103}" dt="2025-07-08T10:12:43.901" v="9" actId="47"/>
        <pc:sldMkLst>
          <pc:docMk/>
          <pc:sldMk cId="782651870" sldId="1165"/>
        </pc:sldMkLst>
      </pc:sldChg>
      <pc:sldChg chg="del">
        <pc:chgData name="Filotas Theodosiou" userId="4d314f86-04bd-4c94-b8b5-e595c52c48e0" providerId="ADAL" clId="{3CECF4FD-7A20-4E8B-ABA9-EE6CF002A103}" dt="2025-07-08T10:13:15.379" v="22" actId="47"/>
        <pc:sldMkLst>
          <pc:docMk/>
          <pc:sldMk cId="1425730608" sldId="1171"/>
        </pc:sldMkLst>
      </pc:sldChg>
      <pc:sldChg chg="del">
        <pc:chgData name="Filotas Theodosiou" userId="4d314f86-04bd-4c94-b8b5-e595c52c48e0" providerId="ADAL" clId="{3CECF4FD-7A20-4E8B-ABA9-EE6CF002A103}" dt="2025-07-08T10:13:16.445" v="23" actId="47"/>
        <pc:sldMkLst>
          <pc:docMk/>
          <pc:sldMk cId="2898745021" sldId="1174"/>
        </pc:sldMkLst>
      </pc:sldChg>
      <pc:sldChg chg="del">
        <pc:chgData name="Filotas Theodosiou" userId="4d314f86-04bd-4c94-b8b5-e595c52c48e0" providerId="ADAL" clId="{3CECF4FD-7A20-4E8B-ABA9-EE6CF002A103}" dt="2025-07-08T10:13:26.270" v="24" actId="47"/>
        <pc:sldMkLst>
          <pc:docMk/>
          <pc:sldMk cId="4119869040" sldId="1179"/>
        </pc:sldMkLst>
      </pc:sldChg>
      <pc:sldChg chg="del">
        <pc:chgData name="Filotas Theodosiou" userId="4d314f86-04bd-4c94-b8b5-e595c52c48e0" providerId="ADAL" clId="{3CECF4FD-7A20-4E8B-ABA9-EE6CF002A103}" dt="2025-07-08T10:13:10.081" v="20" actId="47"/>
        <pc:sldMkLst>
          <pc:docMk/>
          <pc:sldMk cId="938509986" sldId="1182"/>
        </pc:sldMkLst>
      </pc:sldChg>
      <pc:sldChg chg="del">
        <pc:chgData name="Filotas Theodosiou" userId="4d314f86-04bd-4c94-b8b5-e595c52c48e0" providerId="ADAL" clId="{3CECF4FD-7A20-4E8B-ABA9-EE6CF002A103}" dt="2025-07-08T10:12:51.493" v="12" actId="47"/>
        <pc:sldMkLst>
          <pc:docMk/>
          <pc:sldMk cId="4288153071" sldId="1188"/>
        </pc:sldMkLst>
      </pc:sldChg>
      <pc:sldChg chg="del">
        <pc:chgData name="Filotas Theodosiou" userId="4d314f86-04bd-4c94-b8b5-e595c52c48e0" providerId="ADAL" clId="{3CECF4FD-7A20-4E8B-ABA9-EE6CF002A103}" dt="2025-07-08T10:12:52.161" v="13" actId="47"/>
        <pc:sldMkLst>
          <pc:docMk/>
          <pc:sldMk cId="3275156846" sldId="1189"/>
        </pc:sldMkLst>
      </pc:sldChg>
      <pc:sldChg chg="del">
        <pc:chgData name="Filotas Theodosiou" userId="4d314f86-04bd-4c94-b8b5-e595c52c48e0" providerId="ADAL" clId="{3CECF4FD-7A20-4E8B-ABA9-EE6CF002A103}" dt="2025-07-08T10:12:56.717" v="15" actId="47"/>
        <pc:sldMkLst>
          <pc:docMk/>
          <pc:sldMk cId="4080333530" sldId="1192"/>
        </pc:sldMkLst>
      </pc:sldChg>
      <pc:sldChg chg="del">
        <pc:chgData name="Filotas Theodosiou" userId="4d314f86-04bd-4c94-b8b5-e595c52c48e0" providerId="ADAL" clId="{3CECF4FD-7A20-4E8B-ABA9-EE6CF002A103}" dt="2025-07-08T10:12:57.282" v="16" actId="47"/>
        <pc:sldMkLst>
          <pc:docMk/>
          <pc:sldMk cId="1572130594" sldId="1193"/>
        </pc:sldMkLst>
      </pc:sldChg>
      <pc:sldChg chg="del">
        <pc:chgData name="Filotas Theodosiou" userId="4d314f86-04bd-4c94-b8b5-e595c52c48e0" providerId="ADAL" clId="{3CECF4FD-7A20-4E8B-ABA9-EE6CF002A103}" dt="2025-07-08T10:12:57.938" v="17" actId="47"/>
        <pc:sldMkLst>
          <pc:docMk/>
          <pc:sldMk cId="4254207407" sldId="1194"/>
        </pc:sldMkLst>
      </pc:sldChg>
      <pc:sldChg chg="del">
        <pc:chgData name="Filotas Theodosiou" userId="4d314f86-04bd-4c94-b8b5-e595c52c48e0" providerId="ADAL" clId="{3CECF4FD-7A20-4E8B-ABA9-EE6CF002A103}" dt="2025-07-08T10:13:09.269" v="19" actId="47"/>
        <pc:sldMkLst>
          <pc:docMk/>
          <pc:sldMk cId="1919654969" sldId="1196"/>
        </pc:sldMkLst>
      </pc:sldChg>
      <pc:sldChg chg="del">
        <pc:chgData name="Filotas Theodosiou" userId="4d314f86-04bd-4c94-b8b5-e595c52c48e0" providerId="ADAL" clId="{3CECF4FD-7A20-4E8B-ABA9-EE6CF002A103}" dt="2025-07-08T10:13:41.945" v="31" actId="47"/>
        <pc:sldMkLst>
          <pc:docMk/>
          <pc:sldMk cId="2859073378" sldId="1198"/>
        </pc:sldMkLst>
      </pc:sldChg>
      <pc:sldChg chg="del">
        <pc:chgData name="Filotas Theodosiou" userId="4d314f86-04bd-4c94-b8b5-e595c52c48e0" providerId="ADAL" clId="{3CECF4FD-7A20-4E8B-ABA9-EE6CF002A103}" dt="2025-07-08T10:13:44.155" v="33" actId="47"/>
        <pc:sldMkLst>
          <pc:docMk/>
          <pc:sldMk cId="2190195952" sldId="1199"/>
        </pc:sldMkLst>
      </pc:sldChg>
      <pc:sldChg chg="del">
        <pc:chgData name="Filotas Theodosiou" userId="4d314f86-04bd-4c94-b8b5-e595c52c48e0" providerId="ADAL" clId="{3CECF4FD-7A20-4E8B-ABA9-EE6CF002A103}" dt="2025-07-08T10:13:48.980" v="37" actId="47"/>
        <pc:sldMkLst>
          <pc:docMk/>
          <pc:sldMk cId="4074266802" sldId="1201"/>
        </pc:sldMkLst>
      </pc:sldChg>
      <pc:sldChg chg="del">
        <pc:chgData name="Filotas Theodosiou" userId="4d314f86-04bd-4c94-b8b5-e595c52c48e0" providerId="ADAL" clId="{3CECF4FD-7A20-4E8B-ABA9-EE6CF002A103}" dt="2025-07-08T10:13:53.104" v="39" actId="47"/>
        <pc:sldMkLst>
          <pc:docMk/>
          <pc:sldMk cId="1783381360" sldId="1203"/>
        </pc:sldMkLst>
      </pc:sldChg>
      <pc:sldChg chg="del">
        <pc:chgData name="Filotas Theodosiou" userId="4d314f86-04bd-4c94-b8b5-e595c52c48e0" providerId="ADAL" clId="{3CECF4FD-7A20-4E8B-ABA9-EE6CF002A103}" dt="2025-07-08T10:13:54.376" v="40" actId="47"/>
        <pc:sldMkLst>
          <pc:docMk/>
          <pc:sldMk cId="3943018420" sldId="1205"/>
        </pc:sldMkLst>
      </pc:sldChg>
      <pc:sldChg chg="del">
        <pc:chgData name="Filotas Theodosiou" userId="4d314f86-04bd-4c94-b8b5-e595c52c48e0" providerId="ADAL" clId="{3CECF4FD-7A20-4E8B-ABA9-EE6CF002A103}" dt="2025-07-08T10:13:57.481" v="41" actId="47"/>
        <pc:sldMkLst>
          <pc:docMk/>
          <pc:sldMk cId="3747906612" sldId="1208"/>
        </pc:sldMkLst>
      </pc:sldChg>
      <pc:sldChg chg="del">
        <pc:chgData name="Filotas Theodosiou" userId="4d314f86-04bd-4c94-b8b5-e595c52c48e0" providerId="ADAL" clId="{3CECF4FD-7A20-4E8B-ABA9-EE6CF002A103}" dt="2025-07-08T10:14:00.850" v="42" actId="47"/>
        <pc:sldMkLst>
          <pc:docMk/>
          <pc:sldMk cId="3714844950" sldId="1209"/>
        </pc:sldMkLst>
      </pc:sldChg>
      <pc:sldChg chg="del">
        <pc:chgData name="Filotas Theodosiou" userId="4d314f86-04bd-4c94-b8b5-e595c52c48e0" providerId="ADAL" clId="{3CECF4FD-7A20-4E8B-ABA9-EE6CF002A103}" dt="2025-07-08T10:14:02.409" v="44" actId="47"/>
        <pc:sldMkLst>
          <pc:docMk/>
          <pc:sldMk cId="21587138" sldId="1211"/>
        </pc:sldMkLst>
      </pc:sldChg>
      <pc:sldChg chg="delSp mod">
        <pc:chgData name="Filotas Theodosiou" userId="4d314f86-04bd-4c94-b8b5-e595c52c48e0" providerId="ADAL" clId="{3CECF4FD-7A20-4E8B-ABA9-EE6CF002A103}" dt="2025-07-08T10:14:08.308" v="45" actId="478"/>
        <pc:sldMkLst>
          <pc:docMk/>
          <pc:sldMk cId="1477459630" sldId="1214"/>
        </pc:sldMkLst>
        <pc:spChg chg="del">
          <ac:chgData name="Filotas Theodosiou" userId="4d314f86-04bd-4c94-b8b5-e595c52c48e0" providerId="ADAL" clId="{3CECF4FD-7A20-4E8B-ABA9-EE6CF002A103}" dt="2025-07-08T10:14:08.308" v="45" actId="478"/>
          <ac:spMkLst>
            <pc:docMk/>
            <pc:sldMk cId="1477459630" sldId="1214"/>
            <ac:spMk id="4" creationId="{B69B9BE8-1882-5F48-D63D-ACE23E8D97BC}"/>
          </ac:spMkLst>
        </pc:spChg>
      </pc:sldChg>
      <pc:sldChg chg="del">
        <pc:chgData name="Filotas Theodosiou" userId="4d314f86-04bd-4c94-b8b5-e595c52c48e0" providerId="ADAL" clId="{3CECF4FD-7A20-4E8B-ABA9-EE6CF002A103}" dt="2025-07-08T10:14:18.824" v="47" actId="47"/>
        <pc:sldMkLst>
          <pc:docMk/>
          <pc:sldMk cId="1536654823" sldId="1215"/>
        </pc:sldMkLst>
      </pc:sldChg>
      <pc:sldChg chg="del">
        <pc:chgData name="Filotas Theodosiou" userId="4d314f86-04bd-4c94-b8b5-e595c52c48e0" providerId="ADAL" clId="{3CECF4FD-7A20-4E8B-ABA9-EE6CF002A103}" dt="2025-07-08T10:14:14.205" v="46" actId="47"/>
        <pc:sldMkLst>
          <pc:docMk/>
          <pc:sldMk cId="336990160" sldId="121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3A012-3121-1949-925A-25660477A3A1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C550C-A10E-5946-9FBC-97939084284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C299B-B7CE-DE41-BE40-55F57D861C99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655B2-F135-8D49-9646-EB9F99387E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" name="Google Shape;4689;g13a98ea5f44_2_2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Hi everyone, I am Filotas Theodosiou, I am a Data Scientist and Researcher at VIVES University of Applied Sciences and this is our joint work with Yves </a:t>
            </a:r>
            <a:r>
              <a:rPr lang="en-US" dirty="0" err="1"/>
              <a:t>Sagaert</a:t>
            </a:r>
            <a:r>
              <a:rPr lang="en-US" dirty="0"/>
              <a:t> and </a:t>
            </a:r>
            <a:r>
              <a:rPr lang="en-US" dirty="0" err="1"/>
              <a:t>Liselot</a:t>
            </a:r>
            <a:r>
              <a:rPr lang="en-US" dirty="0"/>
              <a:t> De </a:t>
            </a:r>
            <a:r>
              <a:rPr lang="en-US" dirty="0" err="1"/>
              <a:t>Vlieger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4690" name="Google Shape;4690;g13a98ea5f44_2_2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dirty="0"/>
              <a:t>And to say goodbye.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dirty="0"/>
              <a:t>Main point is that there is not a single model that is the best on all tasks and the final selection should depend on multiple factors.</a:t>
            </a:r>
          </a:p>
          <a:p>
            <a:pPr marL="0" indent="0">
              <a:lnSpc>
                <a:spcPct val="114000"/>
              </a:lnSpc>
              <a:buNone/>
            </a:pPr>
            <a:endParaRPr lang="en-US" sz="2800" dirty="0"/>
          </a:p>
          <a:p>
            <a:pPr marL="0" indent="0">
              <a:lnSpc>
                <a:spcPct val="114000"/>
              </a:lnSpc>
              <a:buNone/>
            </a:pPr>
            <a:endParaRPr lang="en-US" sz="2800" dirty="0"/>
          </a:p>
          <a:p>
            <a:pPr marL="0" indent="0">
              <a:lnSpc>
                <a:spcPct val="114000"/>
              </a:lnSpc>
              <a:buNone/>
            </a:pPr>
            <a:r>
              <a:rPr lang="en-US" sz="2800" dirty="0"/>
              <a:t>What we did here is we defined and combined different estimators for probabilistic forecasts using LGBMs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GBDTs are good, if they are tuned properly, so don’t overlook them</a:t>
            </a: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The </a:t>
            </a:r>
            <a:r>
              <a:rPr lang="nl-NL" sz="1800" u="sng" dirty="0" err="1"/>
              <a:t>main</a:t>
            </a:r>
            <a:r>
              <a:rPr lang="nl-NL" sz="1800" u="sng" dirty="0"/>
              <a:t> </a:t>
            </a:r>
            <a:r>
              <a:rPr lang="nl-NL" sz="1800" u="sng" dirty="0" err="1"/>
              <a:t>takeaway</a:t>
            </a:r>
            <a:r>
              <a:rPr lang="nl-NL" sz="1800" u="sng" dirty="0"/>
              <a:t> is </a:t>
            </a:r>
            <a:r>
              <a:rPr lang="nl-NL" sz="1800" u="sng" dirty="0" err="1"/>
              <a:t>that</a:t>
            </a:r>
            <a:r>
              <a:rPr lang="nl-NL" sz="1800" u="sng" dirty="0"/>
              <a:t> </a:t>
            </a:r>
            <a:r>
              <a:rPr lang="nl-NL" sz="1800" u="sng" dirty="0" err="1"/>
              <a:t>there</a:t>
            </a:r>
            <a:r>
              <a:rPr lang="nl-NL" sz="1800" u="sng" dirty="0"/>
              <a:t> is no </a:t>
            </a:r>
            <a:r>
              <a:rPr lang="nl-NL" sz="1800" u="sng" dirty="0" err="1"/>
              <a:t>universaly</a:t>
            </a:r>
            <a:r>
              <a:rPr lang="nl-NL" sz="1800" u="sng" dirty="0"/>
              <a:t> </a:t>
            </a:r>
            <a:r>
              <a:rPr lang="nl-NL" sz="1800" u="sng" dirty="0" err="1"/>
              <a:t>better</a:t>
            </a:r>
            <a:r>
              <a:rPr lang="nl-NL" sz="1800" u="sng" dirty="0"/>
              <a:t> </a:t>
            </a:r>
            <a:r>
              <a:rPr lang="nl-NL" sz="1800" u="sng" dirty="0" err="1"/>
              <a:t>method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be</a:t>
            </a:r>
            <a:r>
              <a:rPr lang="nl-NL" sz="1800" u="sng" dirty="0"/>
              <a:t> </a:t>
            </a:r>
            <a:r>
              <a:rPr lang="nl-NL" sz="1800" u="sng" dirty="0" err="1"/>
              <a:t>used</a:t>
            </a:r>
            <a:r>
              <a:rPr lang="nl-NL" sz="1800" u="sng" dirty="0"/>
              <a:t> on </a:t>
            </a:r>
            <a:r>
              <a:rPr lang="nl-NL" sz="1800" u="sng" dirty="0" err="1"/>
              <a:t>all</a:t>
            </a:r>
            <a:r>
              <a:rPr lang="nl-NL" sz="1800" u="sng" dirty="0"/>
              <a:t> cases. </a:t>
            </a:r>
            <a:r>
              <a:rPr lang="nl-NL" sz="1800" u="sng" dirty="0" err="1"/>
              <a:t>Final</a:t>
            </a:r>
            <a:r>
              <a:rPr lang="nl-NL" sz="1800" u="sng" dirty="0"/>
              <a:t> </a:t>
            </a:r>
            <a:r>
              <a:rPr lang="nl-NL" sz="1800" u="sng" dirty="0" err="1"/>
              <a:t>method</a:t>
            </a:r>
            <a:r>
              <a:rPr lang="nl-NL" sz="1800" u="sng" dirty="0"/>
              <a:t> </a:t>
            </a:r>
            <a:r>
              <a:rPr lang="nl-NL" sz="1800" u="sng" dirty="0" err="1"/>
              <a:t>selection</a:t>
            </a:r>
            <a:r>
              <a:rPr lang="nl-NL" sz="1800" u="sng" dirty="0"/>
              <a:t> </a:t>
            </a:r>
            <a:r>
              <a:rPr lang="nl-NL" sz="1800" u="sng" dirty="0" err="1"/>
              <a:t>depends</a:t>
            </a:r>
            <a:r>
              <a:rPr lang="nl-NL" sz="1800" u="sng" dirty="0"/>
              <a:t> on multiple factors.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In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future</a:t>
            </a:r>
            <a:r>
              <a:rPr lang="nl-NL" sz="1800" u="sng" dirty="0"/>
              <a:t> we </a:t>
            </a:r>
            <a:r>
              <a:rPr lang="nl-NL" sz="1800" u="sng" dirty="0" err="1"/>
              <a:t>will</a:t>
            </a:r>
            <a:r>
              <a:rPr lang="nl-NL" sz="1800" u="sng" dirty="0"/>
              <a:t> </a:t>
            </a:r>
            <a:r>
              <a:rPr lang="nl-NL" sz="1800" u="sng" dirty="0" err="1"/>
              <a:t>explore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implications</a:t>
            </a:r>
            <a:r>
              <a:rPr lang="nl-NL" sz="1800" u="sng" dirty="0"/>
              <a:t> of these different </a:t>
            </a:r>
            <a:r>
              <a:rPr lang="nl-NL" sz="1800" u="sng" dirty="0" err="1"/>
              <a:t>methods</a:t>
            </a:r>
            <a:r>
              <a:rPr lang="nl-NL" sz="1800" u="sng" dirty="0"/>
              <a:t> in </a:t>
            </a:r>
            <a:r>
              <a:rPr lang="nl-NL" sz="1800" u="sng" dirty="0" err="1"/>
              <a:t>inventory</a:t>
            </a:r>
            <a:r>
              <a:rPr lang="nl-NL" sz="1800" u="sng" dirty="0"/>
              <a:t> management </a:t>
            </a:r>
            <a:r>
              <a:rPr lang="nl-NL" sz="1800" u="sng" dirty="0" err="1"/>
              <a:t>practises</a:t>
            </a:r>
            <a:r>
              <a:rPr lang="nl-NL" sz="1800" u="sng" dirty="0"/>
              <a:t>.</a:t>
            </a:r>
            <a:endParaRPr lang="en-US" sz="2800" u="sng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3419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And here is a bunch of paper from both forecasting and tabular data literature (identical to forecasting as we frame it using ml models)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And yeah, its very fair to argue that guys in Walmart, Amazon, </a:t>
            </a:r>
            <a:r>
              <a:rPr lang="en-US" sz="2800" u="sng" dirty="0" err="1"/>
              <a:t>Alibay</a:t>
            </a:r>
            <a:r>
              <a:rPr lang="en-US" sz="2800" u="sng" dirty="0"/>
              <a:t>, </a:t>
            </a:r>
            <a:r>
              <a:rPr lang="en-US" sz="2800" u="sng" dirty="0" err="1"/>
              <a:t>Bytedance</a:t>
            </a:r>
            <a:r>
              <a:rPr lang="en-US" sz="2800" u="sng" dirty="0"/>
              <a:t> </a:t>
            </a:r>
            <a:r>
              <a:rPr lang="en-US" sz="2800" u="sng" dirty="0" err="1"/>
              <a:t>etc</a:t>
            </a:r>
            <a:r>
              <a:rPr lang="en-US" sz="2800" u="sng" dirty="0"/>
              <a:t> can architect NNs that work </a:t>
            </a:r>
            <a:r>
              <a:rPr lang="en-US" sz="2800" u="sng" dirty="0" err="1"/>
              <a:t>expeptionally</a:t>
            </a:r>
            <a:r>
              <a:rPr lang="en-US" sz="2800" u="sng" dirty="0"/>
              <a:t> well for their specific case and outperform GBDTs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Of course, there are super talented scientists and engineers there that can even make prophet work if you ask me.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Plus they have exceptional data collection pipelines to pair every model they decide to work.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But this is just a small % of companies requiring large scale operational forecasts. The general case is that evidence points that GBDTs works better.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0982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So we need probabilistic predictions.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We need prediction intervals.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What is a prediction interval? A range of values that quantifies the future uncertainty enabling us cost-</a:t>
            </a:r>
            <a:r>
              <a:rPr lang="en-US" sz="2800" u="sng" dirty="0" err="1"/>
              <a:t>sentive</a:t>
            </a:r>
            <a:r>
              <a:rPr lang="en-US" sz="2800" u="sng" dirty="0"/>
              <a:t> decision making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6198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So in this talk I am going to reinvent the </a:t>
            </a:r>
            <a:r>
              <a:rPr lang="en-US" sz="2800" u="sng" dirty="0" err="1"/>
              <a:t>wheele</a:t>
            </a:r>
            <a:r>
              <a:rPr lang="en-US" sz="2800" u="sng" dirty="0"/>
              <a:t> and talk about </a:t>
            </a:r>
            <a:r>
              <a:rPr lang="en-US" sz="2800" u="sng" dirty="0" err="1"/>
              <a:t>boostraping</a:t>
            </a:r>
            <a:r>
              <a:rPr lang="en-US" sz="2800" u="sng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I will make the argument that is compatibility with GBDTs.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I will talk about their limitations and discuss the </a:t>
            </a:r>
            <a:r>
              <a:rPr lang="en-US" sz="2800" u="sng" dirty="0" err="1"/>
              <a:t>adjstments</a:t>
            </a:r>
            <a:r>
              <a:rPr lang="en-US" sz="2800" u="sng" dirty="0"/>
              <a:t> we propose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And finally present some results from 4 case studies from the retail sector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22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Finally we have non parametric empirical methods.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You know we have a distribution of errors, we extract a quantile and sum it up and down to our point forecast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 err="1"/>
              <a:t>Suprirse</a:t>
            </a:r>
            <a:r>
              <a:rPr lang="en-US" sz="2800" u="sng" dirty="0"/>
              <a:t> surprise they existed before conformal predictions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Biggest problem is that they assume (among others) that future errors will be identical to future ones.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0700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You see some examples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40431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Then on the next step, we provide the context window (with the added error) and we sample again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So we generate more paths.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4881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So through local inference we build local distributions that simulate scenarios based on past errors.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8853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And we end up with this nice distribution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7662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Ok we have on problem, that </a:t>
            </a:r>
            <a:r>
              <a:rPr lang="en-US" sz="2800" u="sng" dirty="0" err="1"/>
              <a:t>boostraping</a:t>
            </a:r>
            <a:r>
              <a:rPr lang="en-US" sz="2800" u="sng" dirty="0"/>
              <a:t> have many </a:t>
            </a:r>
            <a:r>
              <a:rPr lang="en-US" sz="2800" u="sng" dirty="0" err="1"/>
              <a:t>assumptiosn</a:t>
            </a:r>
            <a:r>
              <a:rPr lang="en-US" sz="2800" u="sng" dirty="0"/>
              <a:t> that do not work so well in practice.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So these are what we aim to change here.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95824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We also have another issue. </a:t>
            </a:r>
            <a:r>
              <a:rPr lang="en-US" sz="2800" u="sng" dirty="0" err="1"/>
              <a:t>Blcok</a:t>
            </a:r>
            <a:r>
              <a:rPr lang="en-US" sz="2800" u="sng" dirty="0"/>
              <a:t> </a:t>
            </a:r>
            <a:r>
              <a:rPr lang="en-US" sz="2800" u="sng" dirty="0" err="1"/>
              <a:t>boostraping</a:t>
            </a:r>
            <a:r>
              <a:rPr lang="en-US" sz="2800" u="sng" dirty="0"/>
              <a:t> does not account for </a:t>
            </a:r>
            <a:r>
              <a:rPr lang="en-US" sz="2800" u="sng" dirty="0" err="1"/>
              <a:t>tdependencesi</a:t>
            </a:r>
            <a:r>
              <a:rPr lang="en-US" sz="2800" u="sng" dirty="0"/>
              <a:t> between the same horizon.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We can use block </a:t>
            </a:r>
            <a:r>
              <a:rPr lang="en-US" sz="2800" u="sng" dirty="0" err="1"/>
              <a:t>boostraping</a:t>
            </a:r>
            <a:r>
              <a:rPr lang="en-US" sz="2800" u="sng" dirty="0"/>
              <a:t>, but the distribution gets even smaller.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991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So again, the same tradeoff. To bypass the assumption you will have reduced pool of errors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0597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One workaround is kernel density estimators. Similar to Juans and Nikos work here.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We estimate the probability density function and then extract the quantile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This creates more smooth </a:t>
            </a:r>
            <a:r>
              <a:rPr lang="en-US" sz="2800" u="sng" dirty="0" err="1"/>
              <a:t>distirbutions</a:t>
            </a:r>
            <a:r>
              <a:rPr lang="en-US" sz="2800" u="sng" dirty="0"/>
              <a:t>, especially for limited samples.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Yes it can lead to over or under smoothing but there is always a tradeoff.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00678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So why we do that? We capture scale dependencies which partially mitigate the non-stationarity effect on </a:t>
            </a:r>
            <a:r>
              <a:rPr lang="en-US" sz="2800" u="sng" dirty="0" err="1"/>
              <a:t>i.i.d</a:t>
            </a:r>
            <a:r>
              <a:rPr lang="en-US" sz="2800" u="sng" dirty="0"/>
              <a:t> </a:t>
            </a:r>
            <a:r>
              <a:rPr lang="en-US" sz="2800" u="sng" dirty="0" err="1"/>
              <a:t>residulas</a:t>
            </a:r>
            <a:r>
              <a:rPr lang="en-US" sz="2800" u="sng" dirty="0"/>
              <a:t> as outlined here.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57005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Ok let me try to organize the methods and the notations a bit.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Sorry for the names, I guess everyone know how hard they are.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40728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Ok just describe it here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10322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Then we have one </a:t>
            </a:r>
            <a:r>
              <a:rPr lang="en-US" sz="2800" u="sng" dirty="0" err="1"/>
              <a:t>ouf</a:t>
            </a:r>
            <a:r>
              <a:rPr lang="en-US" sz="2800" u="sng" dirty="0"/>
              <a:t> our methods always performing much better compared to benchmarks. The best method is different per case study and depends on the </a:t>
            </a:r>
            <a:r>
              <a:rPr lang="en-US" sz="2800" u="sng" dirty="0" err="1"/>
              <a:t>chatacteristics</a:t>
            </a:r>
            <a:endParaRPr lang="en-US" sz="2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I have some more insights later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04690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Some more results from the inventory side.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We have scaled width and coverage on top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We have lost sales and scaled width on the bottom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The goal is to generate sharp intervals while ensuring calibration</a:t>
            </a:r>
          </a:p>
          <a:p>
            <a:pPr marL="0" indent="0">
              <a:lnSpc>
                <a:spcPct val="114000"/>
              </a:lnSpc>
              <a:buNone/>
            </a:pPr>
            <a:endParaRPr lang="en-US" sz="2800" u="sng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267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Finding 1: Conventional sampling is always better than using multistep errors.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Why? Because we a small residual pool is more important than keeping temporal dependencies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Exception is Case 3 where we had longer time series, which means we errors per horizon we increased. Still, it does not perform better though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27877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Finding too, validation errors are very important.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They match or outperform in-sample residuals. Why? Because they as mentioned they better represent out of sample </a:t>
            </a:r>
            <a:r>
              <a:rPr lang="en-US" sz="2800" u="sng" dirty="0" err="1"/>
              <a:t>uncertayinty</a:t>
            </a:r>
            <a:endParaRPr lang="en-US" sz="2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In case two we have equal performance which is because we have very short time series so we had to keep a very small validation window</a:t>
            </a:r>
          </a:p>
          <a:p>
            <a:pPr marL="0" indent="0">
              <a:lnSpc>
                <a:spcPct val="114000"/>
              </a:lnSpc>
              <a:buNone/>
            </a:pPr>
            <a:endParaRPr lang="en-US" sz="2800" u="sng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6482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Two extra findings.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Binning errors consistently enhances performance validating what we said about the importance of considering forecast magnitudes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KDE always either </a:t>
            </a:r>
            <a:r>
              <a:rPr lang="en-US" sz="2800" u="sng" dirty="0" err="1"/>
              <a:t>matche</a:t>
            </a:r>
            <a:r>
              <a:rPr lang="en-US" sz="2800" u="sng" dirty="0"/>
              <a:t> or performs better than direct extraction.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36232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/>
              <a:t>Results: KDE performs very well with validation errors?</a:t>
            </a:r>
          </a:p>
          <a:p>
            <a:r>
              <a:rPr lang="en-US" sz="4000" dirty="0"/>
              <a:t>Binning again seems to always work. We also find that KDE needs to be paired with binning.</a:t>
            </a:r>
          </a:p>
          <a:p>
            <a:r>
              <a:rPr lang="en-US" sz="4000" dirty="0"/>
              <a:t>So if we sample from binned validation errors and use KDE to model the distribution we get the biggest improvement.</a:t>
            </a:r>
          </a:p>
          <a:p>
            <a:r>
              <a:rPr lang="en-US" sz="4000" dirty="0"/>
              <a:t>Finally as we knew, there is no perfect method. Each case has unique characteristics and based on them we have to pick our </a:t>
            </a:r>
            <a:r>
              <a:rPr lang="en-US" sz="4000" dirty="0" err="1"/>
              <a:t>favourite</a:t>
            </a:r>
            <a:r>
              <a:rPr lang="en-US" sz="4000" dirty="0"/>
              <a:t> method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44028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Of final slide here. Yes I know </a:t>
            </a:r>
            <a:r>
              <a:rPr lang="en-US" sz="5400" dirty="0" err="1"/>
              <a:t>boostraping</a:t>
            </a:r>
            <a:r>
              <a:rPr lang="en-US" sz="5400" dirty="0"/>
              <a:t> is slow and sometimes we don’t want to spend time on inference. </a:t>
            </a:r>
            <a:r>
              <a:rPr lang="en-US" sz="5400" dirty="0" err="1"/>
              <a:t>Somf</a:t>
            </a:r>
            <a:r>
              <a:rPr lang="en-US" sz="5400" dirty="0"/>
              <a:t> findings here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Dots are static empirical methods. Lines represent number of paths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Increasing the number of paths lower CRPS as expected. Yet, there is a point of diminishing returns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Binned validation errors outperform empirical methods without computational overhead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KDE adds extra computation cost but gives better performance 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sz="5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I have results from Case 1 only here. But the same story holds for all methods!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68312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Ok concluding.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We argue that </a:t>
            </a:r>
            <a:r>
              <a:rPr lang="en-US" sz="5400" dirty="0" err="1"/>
              <a:t>Boostraping</a:t>
            </a:r>
            <a:r>
              <a:rPr lang="en-US" sz="5400" dirty="0"/>
              <a:t> and GBDTs work very well together.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Yet, </a:t>
            </a:r>
            <a:r>
              <a:rPr lang="en-US" sz="5400" dirty="0" err="1"/>
              <a:t>boostraping</a:t>
            </a:r>
            <a:r>
              <a:rPr lang="en-US" sz="5400" dirty="0"/>
              <a:t> has some limitations. We </a:t>
            </a:r>
            <a:r>
              <a:rPr lang="en-US" sz="5400" dirty="0" err="1"/>
              <a:t>propoed</a:t>
            </a:r>
            <a:r>
              <a:rPr lang="en-US" sz="5400" dirty="0"/>
              <a:t> a number of adjustments.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5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Fina method selection is not straightforward, it depends on multiple factors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57370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6" name="Google Shape;4826;g13b0d8494cb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27" name="Google Shape;4827;g13b0d8494cb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6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io.be/en/about-us/make-appointment-one-our-business-advisors" TargetMode="Externa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r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074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474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r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pPr/>
              <a:t>8-7-2025</a:t>
            </a:fld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1289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7989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roo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pPr/>
              <a:t>8-7-2025</a:t>
            </a:fld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02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grij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010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9786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542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082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831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9872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1227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5963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3083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5358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 Presentatie">
  <p:cSld name="Start Presentatie">
    <p:bg>
      <p:bgPr>
        <a:blipFill dpi="0" rotWithShape="1">
          <a:blip r:embed="rId2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1943099" y="577215"/>
            <a:ext cx="6876759" cy="480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Quattrocento Sans"/>
              <a:buNone/>
              <a:defRPr sz="2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1321958" y="853372"/>
            <a:ext cx="324000" cy="5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1" name="Google Shape;81;p14"/>
          <p:cNvGrpSpPr/>
          <p:nvPr/>
        </p:nvGrpSpPr>
        <p:grpSpPr>
          <a:xfrm>
            <a:off x="9143999" y="1"/>
            <a:ext cx="2694818" cy="5143499"/>
            <a:chOff x="12220433" y="1"/>
            <a:chExt cx="3593091" cy="6857999"/>
          </a:xfrm>
        </p:grpSpPr>
        <p:sp>
          <p:nvSpPr>
            <p:cNvPr id="82" name="Google Shape;82;p14"/>
            <p:cNvSpPr/>
            <p:nvPr/>
          </p:nvSpPr>
          <p:spPr>
            <a:xfrm>
              <a:off x="12220433" y="1"/>
              <a:ext cx="3593091" cy="6857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08000" rIns="0" bIns="10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" sz="10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AFBEELDING INVOEGEN/OPMAKEN</a:t>
              </a:r>
              <a:endParaRPr sz="1100"/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12403012" y="53525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1</a:t>
              </a:r>
              <a:endParaRPr sz="1100"/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12687184" y="535256"/>
              <a:ext cx="3126340" cy="6580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Wanneer nodig, verwijder de bestaande afbeelding d.m.v. de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‘Backspace toets’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Klik op het pictogram om een nieuwe afbeelding in te voegen </a:t>
              </a:r>
              <a:r>
                <a:rPr lang="nl" sz="800" b="0" i="1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(zie onderstaand vb)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of ga naar Invoegen &gt; Afbeeldingen.</a:t>
              </a:r>
              <a:endParaRPr sz="1100"/>
            </a:p>
          </p:txBody>
        </p:sp>
        <p:grpSp>
          <p:nvGrpSpPr>
            <p:cNvPr id="85" name="Google Shape;85;p14"/>
            <p:cNvGrpSpPr/>
            <p:nvPr/>
          </p:nvGrpSpPr>
          <p:grpSpPr>
            <a:xfrm>
              <a:off x="12673102" y="1209303"/>
              <a:ext cx="294789" cy="346676"/>
              <a:chOff x="14466489" y="1001522"/>
              <a:chExt cx="290627" cy="341782"/>
            </a:xfrm>
          </p:grpSpPr>
          <p:sp>
            <p:nvSpPr>
              <p:cNvPr id="86" name="Google Shape;86;p14"/>
              <p:cNvSpPr/>
              <p:nvPr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81818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7" name="Google Shape;87;p14"/>
              <p:cNvSpPr/>
              <p:nvPr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8" name="Google Shape;88;p14"/>
              <p:cNvSpPr/>
              <p:nvPr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/>
                <a:ahLst/>
                <a:cxnLst/>
                <a:rect l="l" t="t" r="r" b="b"/>
                <a:pathLst>
                  <a:path w="168558" h="147459" extrusionOk="0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9" name="Google Shape;89;p14"/>
              <p:cNvSpPr/>
              <p:nvPr/>
            </p:nvSpPr>
            <p:spPr>
              <a:xfrm>
                <a:off x="14601150" y="1145314"/>
                <a:ext cx="155966" cy="116816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cxnSp>
            <p:nvCxnSpPr>
              <p:cNvPr id="90" name="Google Shape;90;p14"/>
              <p:cNvCxnSpPr/>
              <p:nvPr/>
            </p:nvCxnSpPr>
            <p:spPr>
              <a:xfrm>
                <a:off x="14637490" y="1308665"/>
                <a:ext cx="83286" cy="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91" name="Google Shape;91;p14"/>
              <p:cNvCxnSpPr>
                <a:stCxn id="89" idx="2"/>
              </p:cNvCxnSpPr>
              <p:nvPr/>
            </p:nvCxnSpPr>
            <p:spPr>
              <a:xfrm flipH="1">
                <a:off x="14678833" y="1262130"/>
                <a:ext cx="300" cy="4350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92" name="Google Shape;92;p14"/>
            <p:cNvSpPr/>
            <p:nvPr/>
          </p:nvSpPr>
          <p:spPr>
            <a:xfrm>
              <a:off x="12403012" y="165812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2</a:t>
              </a:r>
              <a:endParaRPr sz="1100"/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12687184" y="1658127"/>
              <a:ext cx="2944682" cy="326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Selecteer de gewenste afbeelding</a:t>
              </a:r>
              <a:b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en klik 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‘Invoegen’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grpSp>
          <p:nvGrpSpPr>
            <p:cNvPr id="94" name="Google Shape;94;p14"/>
            <p:cNvGrpSpPr/>
            <p:nvPr/>
          </p:nvGrpSpPr>
          <p:grpSpPr>
            <a:xfrm>
              <a:off x="12695280" y="2092702"/>
              <a:ext cx="825500" cy="209550"/>
              <a:chOff x="13504624" y="2482850"/>
              <a:chExt cx="825500" cy="209550"/>
            </a:xfrm>
          </p:grpSpPr>
          <p:sp>
            <p:nvSpPr>
              <p:cNvPr id="95" name="Google Shape;95;p14"/>
              <p:cNvSpPr/>
              <p:nvPr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>
                <a:solidFill>
                  <a:srgbClr val="0B7ED9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Invoegen</a:t>
                </a:r>
                <a:endParaRPr sz="1100"/>
              </a:p>
            </p:txBody>
          </p:sp>
          <p:cxnSp>
            <p:nvCxnSpPr>
              <p:cNvPr id="96" name="Google Shape;96;p14"/>
              <p:cNvCxnSpPr/>
              <p:nvPr/>
            </p:nvCxnSpPr>
            <p:spPr>
              <a:xfrm>
                <a:off x="14155269" y="2515250"/>
                <a:ext cx="0" cy="142717"/>
              </a:xfrm>
              <a:prstGeom prst="straightConnector1">
                <a:avLst/>
              </a:prstGeom>
              <a:noFill/>
              <a:ln w="9525" cap="flat" cmpd="sng">
                <a:solidFill>
                  <a:srgbClr val="44546A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97" name="Google Shape;97;p14"/>
              <p:cNvSpPr/>
              <p:nvPr/>
            </p:nvSpPr>
            <p:spPr>
              <a:xfrm rot="10800000">
                <a:off x="14196089" y="2566904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7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98" name="Google Shape;98;p14"/>
            <p:cNvSpPr/>
            <p:nvPr/>
          </p:nvSpPr>
          <p:spPr>
            <a:xfrm>
              <a:off x="12403012" y="243823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3</a:t>
              </a:r>
              <a:endParaRPr sz="1100"/>
            </a:p>
          </p:txBody>
        </p:sp>
        <p:sp>
          <p:nvSpPr>
            <p:cNvPr id="99" name="Google Shape;99;p14"/>
            <p:cNvSpPr/>
            <p:nvPr/>
          </p:nvSpPr>
          <p:spPr>
            <a:xfrm>
              <a:off x="12687183" y="2438232"/>
              <a:ext cx="3126341" cy="462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Klik met de rechter muisknop op de miniatuurweergave van de dia aan de linkerkant van het scherm en kies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‘Dia herstellen’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sp>
          <p:nvSpPr>
            <p:cNvPr id="100" name="Google Shape;100;p14"/>
            <p:cNvSpPr/>
            <p:nvPr/>
          </p:nvSpPr>
          <p:spPr>
            <a:xfrm>
              <a:off x="12403012" y="400889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4</a:t>
              </a:r>
              <a:endParaRPr sz="1100"/>
            </a:p>
          </p:txBody>
        </p:sp>
        <p:sp>
          <p:nvSpPr>
            <p:cNvPr id="101" name="Google Shape;101;p14"/>
            <p:cNvSpPr/>
            <p:nvPr/>
          </p:nvSpPr>
          <p:spPr>
            <a:xfrm>
              <a:off x="12687184" y="4008892"/>
              <a:ext cx="2944682" cy="979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Om de afbeelding te schalen of bij te snijden, ga naar de tab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‘Hulpmiddelen voor afbeeldingen - Opmaak’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en klik op de knop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‘Bijsnijden’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Schaal met de bolletjes de afbeelding en met de hoekjes het afbeeldingskader.</a:t>
              </a:r>
              <a:endParaRPr sz="1100"/>
            </a:p>
          </p:txBody>
        </p:sp>
        <p:grpSp>
          <p:nvGrpSpPr>
            <p:cNvPr id="102" name="Google Shape;102;p14"/>
            <p:cNvGrpSpPr/>
            <p:nvPr/>
          </p:nvGrpSpPr>
          <p:grpSpPr>
            <a:xfrm>
              <a:off x="12598305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103" name="Google Shape;103;p14"/>
              <p:cNvGrpSpPr/>
              <p:nvPr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04" name="Google Shape;104;p14"/>
                <p:cNvGrpSpPr/>
                <p:nvPr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05" name="Google Shape;105;p14"/>
                  <p:cNvGrpSpPr/>
                  <p:nvPr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06" name="Google Shape;106;p14"/>
                    <p:cNvSpPr/>
                    <p:nvPr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>
                      <a:solidFill>
                        <a:srgbClr val="818181"/>
                      </a:solidFill>
                      <a:prstDash val="dash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107" name="Google Shape;107;p14"/>
                    <p:cNvSpPr/>
                    <p:nvPr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12700" cap="flat" cmpd="sng">
                      <a:solidFill>
                        <a:srgbClr val="81818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108" name="Google Shape;108;p14"/>
                    <p:cNvSpPr/>
                    <p:nvPr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txBody>
                    <a:bodyPr spcFirstLastPara="1" wrap="square" lIns="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</p:grpSp>
              <p:pic>
                <p:nvPicPr>
                  <p:cNvPr id="109" name="Google Shape;109;p14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0" name="Google Shape;110;p14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grpSp>
              <p:nvGrpSpPr>
                <p:cNvPr id="111" name="Google Shape;111;p14"/>
                <p:cNvGrpSpPr/>
                <p:nvPr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2" name="Google Shape;112;p14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13" name="Google Shape;113;p14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grpSp>
              <p:nvGrpSpPr>
                <p:cNvPr id="114" name="Google Shape;114;p14"/>
                <p:cNvGrpSpPr/>
                <p:nvPr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5" name="Google Shape;115;p14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16" name="Google Shape;116;p14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</p:grpSp>
          <p:sp>
            <p:nvSpPr>
              <p:cNvPr id="117" name="Google Shape;117;p14"/>
              <p:cNvSpPr/>
              <p:nvPr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Bijsnijden</a:t>
                </a:r>
                <a:endParaRPr sz="1100"/>
              </a:p>
            </p:txBody>
          </p:sp>
          <p:sp>
            <p:nvSpPr>
              <p:cNvPr id="118" name="Google Shape;118;p14"/>
              <p:cNvSpPr/>
              <p:nvPr/>
            </p:nvSpPr>
            <p:spPr>
              <a:xfrm rot="10800000">
                <a:off x="12950688" y="4093726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81818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119" name="Google Shape;119;p14"/>
            <p:cNvSpPr/>
            <p:nvPr/>
          </p:nvSpPr>
          <p:spPr>
            <a:xfrm>
              <a:off x="12690104" y="3112347"/>
              <a:ext cx="1239216" cy="719917"/>
            </a:xfrm>
            <a:prstGeom prst="rect">
              <a:avLst/>
            </a:prstGeom>
            <a:solidFill>
              <a:srgbClr val="ECECEC"/>
            </a:solidFill>
            <a:ln w="12700" cap="flat" cmpd="sng">
              <a:solidFill>
                <a:srgbClr val="D3D3D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400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1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20" name="Google Shape;120;p14"/>
            <p:cNvGrpSpPr/>
            <p:nvPr/>
          </p:nvGrpSpPr>
          <p:grpSpPr>
            <a:xfrm>
              <a:off x="13521121" y="3391865"/>
              <a:ext cx="1222990" cy="563933"/>
              <a:chOff x="-2485819" y="3399207"/>
              <a:chExt cx="1222990" cy="563933"/>
            </a:xfrm>
          </p:grpSpPr>
          <p:sp>
            <p:nvSpPr>
              <p:cNvPr id="121" name="Google Shape;121;p14"/>
              <p:cNvSpPr/>
              <p:nvPr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D1D1D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2" name="Google Shape;122;p14"/>
              <p:cNvSpPr/>
              <p:nvPr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123" name="Google Shape;123;p14"/>
              <p:cNvGrpSpPr/>
              <p:nvPr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24" name="Google Shape;124;p14"/>
                <p:cNvSpPr/>
                <p:nvPr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lt1"/>
                </a:solidFill>
                <a:ln w="12700" cap="flat" cmpd="sng">
                  <a:solidFill>
                    <a:srgbClr val="81818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00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6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5" name="Google Shape;125;p14"/>
                <p:cNvSpPr/>
                <p:nvPr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6" name="Google Shape;126;p14"/>
                <p:cNvSpPr/>
                <p:nvPr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7" name="Google Shape;127;p14"/>
                <p:cNvSpPr/>
                <p:nvPr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8" name="Google Shape;128;p14"/>
                <p:cNvSpPr/>
                <p:nvPr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9" name="Google Shape;129;p14"/>
                <p:cNvSpPr/>
                <p:nvPr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grpSp>
            <p:nvGrpSpPr>
              <p:cNvPr id="130" name="Google Shape;130;p14"/>
              <p:cNvGrpSpPr/>
              <p:nvPr/>
            </p:nvGrpSpPr>
            <p:grpSpPr>
              <a:xfrm>
                <a:off x="-2463904" y="3680944"/>
                <a:ext cx="207219" cy="237490"/>
                <a:chOff x="12835752" y="3926551"/>
                <a:chExt cx="537889" cy="616458"/>
              </a:xfrm>
            </p:grpSpPr>
            <p:grpSp>
              <p:nvGrpSpPr>
                <p:cNvPr id="131" name="Google Shape;131;p14"/>
                <p:cNvGrpSpPr/>
                <p:nvPr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32" name="Google Shape;132;p14"/>
                  <p:cNvSpPr/>
                  <p:nvPr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lt1"/>
                  </a:solidFill>
                  <a:ln w="12700" cap="flat" cmpd="sng">
                    <a:solidFill>
                      <a:srgbClr val="81818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8100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600" b="0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3" name="Google Shape;133;p14"/>
                  <p:cNvSpPr/>
                  <p:nvPr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4" name="Google Shape;134;p14"/>
                  <p:cNvSpPr/>
                  <p:nvPr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5" name="Google Shape;135;p14"/>
                  <p:cNvSpPr/>
                  <p:nvPr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6" name="Google Shape;136;p14"/>
                  <p:cNvSpPr/>
                  <p:nvPr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7" name="Google Shape;137;p14"/>
                  <p:cNvSpPr/>
                  <p:nvPr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sp>
              <p:nvSpPr>
                <p:cNvPr id="138" name="Google Shape;138;p14"/>
                <p:cNvSpPr/>
                <p:nvPr/>
              </p:nvSpPr>
              <p:spPr>
                <a:xfrm rot="-396292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>
                  <a:solidFill>
                    <a:srgbClr val="4D82B8"/>
                  </a:solidFill>
                  <a:prstDash val="solid"/>
                  <a:round/>
                  <a:headEnd type="stealth" w="med" len="med"/>
                  <a:tailEnd type="none" w="sm" len="sm"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139" name="Google Shape;139;p14"/>
              <p:cNvSpPr txBox="1"/>
              <p:nvPr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Indeling</a:t>
                </a:r>
                <a:endParaRPr sz="1100"/>
              </a:p>
            </p:txBody>
          </p:sp>
          <p:sp>
            <p:nvSpPr>
              <p:cNvPr id="140" name="Google Shape;140;p14"/>
              <p:cNvSpPr txBox="1"/>
              <p:nvPr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Dia Herstellen</a:t>
                </a:r>
                <a:endParaRPr sz="1100"/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-1360391" y="3783140"/>
                <a:ext cx="9756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880280" h="1624084" extrusionOk="0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135000" tIns="135000" rIns="135000" bIns="135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142" name="Google Shape;142;p14"/>
          <p:cNvSpPr txBox="1">
            <a:spLocks noGrp="1"/>
          </p:cNvSpPr>
          <p:nvPr>
            <p:ph type="body" idx="1"/>
          </p:nvPr>
        </p:nvSpPr>
        <p:spPr>
          <a:xfrm>
            <a:off x="1943099" y="1404406"/>
            <a:ext cx="2593524" cy="23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 b="1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1" name="Google Shape;161;p14"/>
          <p:cNvSpPr>
            <a:spLocks noGrp="1"/>
          </p:cNvSpPr>
          <p:nvPr>
            <p:ph type="pic" idx="2"/>
          </p:nvPr>
        </p:nvSpPr>
        <p:spPr>
          <a:xfrm>
            <a:off x="1943099" y="1997329"/>
            <a:ext cx="7200901" cy="3146171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648338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rizontale voorstelling">
  <p:cSld name="Horizontale voorstelling">
    <p:spTree>
      <p:nvGrpSpPr>
        <p:cNvPr id="1" name="Shape 2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" name="Google Shape;2561;p43"/>
          <p:cNvSpPr>
            <a:spLocks noGrp="1"/>
          </p:cNvSpPr>
          <p:nvPr>
            <p:ph type="pic" idx="2"/>
          </p:nvPr>
        </p:nvSpPr>
        <p:spPr>
          <a:xfrm>
            <a:off x="1943099" y="1997330"/>
            <a:ext cx="7200900" cy="3146171"/>
          </a:xfrm>
          <a:prstGeom prst="rect">
            <a:avLst/>
          </a:prstGeom>
          <a:solidFill>
            <a:srgbClr val="D7D6CA"/>
          </a:solidFill>
          <a:ln>
            <a:noFill/>
          </a:ln>
        </p:spPr>
      </p:sp>
      <p:sp>
        <p:nvSpPr>
          <p:cNvPr id="2562" name="Google Shape;2562;p43"/>
          <p:cNvSpPr txBox="1">
            <a:spLocks noGrp="1"/>
          </p:cNvSpPr>
          <p:nvPr>
            <p:ph type="body" idx="1"/>
          </p:nvPr>
        </p:nvSpPr>
        <p:spPr>
          <a:xfrm>
            <a:off x="5246596" y="635284"/>
            <a:ext cx="1954588" cy="2706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 i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64" name="Google Shape;2564;p43"/>
          <p:cNvSpPr txBox="1">
            <a:spLocks noGrp="1"/>
          </p:cNvSpPr>
          <p:nvPr>
            <p:ph type="body" idx="3"/>
          </p:nvPr>
        </p:nvSpPr>
        <p:spPr>
          <a:xfrm>
            <a:off x="5246596" y="996507"/>
            <a:ext cx="1363080" cy="2706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 i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65" name="Google Shape;2565;p43"/>
          <p:cNvSpPr txBox="1">
            <a:spLocks noGrp="1"/>
          </p:cNvSpPr>
          <p:nvPr>
            <p:ph type="title"/>
          </p:nvPr>
        </p:nvSpPr>
        <p:spPr>
          <a:xfrm>
            <a:off x="1638591" y="633449"/>
            <a:ext cx="2846641" cy="361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66" name="Google Shape;2566;p43"/>
          <p:cNvSpPr/>
          <p:nvPr/>
        </p:nvSpPr>
        <p:spPr>
          <a:xfrm>
            <a:off x="1188371" y="870821"/>
            <a:ext cx="243000" cy="35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67" name="Google Shape;2567;p43"/>
          <p:cNvSpPr txBox="1">
            <a:spLocks noGrp="1"/>
          </p:cNvSpPr>
          <p:nvPr>
            <p:ph type="body" idx="4"/>
          </p:nvPr>
        </p:nvSpPr>
        <p:spPr>
          <a:xfrm>
            <a:off x="1638591" y="994672"/>
            <a:ext cx="2846641" cy="23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 b="1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568" name="Google Shape;2568;p43"/>
          <p:cNvGrpSpPr/>
          <p:nvPr/>
        </p:nvGrpSpPr>
        <p:grpSpPr>
          <a:xfrm>
            <a:off x="9143999" y="1"/>
            <a:ext cx="2694818" cy="5143499"/>
            <a:chOff x="12220433" y="1"/>
            <a:chExt cx="3593091" cy="6857999"/>
          </a:xfrm>
        </p:grpSpPr>
        <p:sp>
          <p:nvSpPr>
            <p:cNvPr id="2569" name="Google Shape;2569;p43"/>
            <p:cNvSpPr/>
            <p:nvPr/>
          </p:nvSpPr>
          <p:spPr>
            <a:xfrm>
              <a:off x="12220433" y="1"/>
              <a:ext cx="3593091" cy="6857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08000" rIns="0" bIns="10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" sz="1000" b="1" i="0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AFBEELDING INVOEGEN/OPMAKEN</a:t>
              </a:r>
              <a:endParaRPr sz="1100"/>
            </a:p>
          </p:txBody>
        </p:sp>
        <p:sp>
          <p:nvSpPr>
            <p:cNvPr id="2570" name="Google Shape;2570;p43"/>
            <p:cNvSpPr/>
            <p:nvPr/>
          </p:nvSpPr>
          <p:spPr>
            <a:xfrm>
              <a:off x="12403012" y="53525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1</a:t>
              </a:r>
              <a:endParaRPr sz="1100"/>
            </a:p>
          </p:txBody>
        </p:sp>
        <p:sp>
          <p:nvSpPr>
            <p:cNvPr id="2571" name="Google Shape;2571;p43"/>
            <p:cNvSpPr/>
            <p:nvPr/>
          </p:nvSpPr>
          <p:spPr>
            <a:xfrm>
              <a:off x="12687184" y="535256"/>
              <a:ext cx="3126340" cy="6580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Wanneer nodig, verwijder de bestaande afbeelding d.m.v. de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‘Backspace toets’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Klik op het pictogram om een nieuwe afbeelding in te voegen </a:t>
              </a:r>
              <a:r>
                <a:rPr lang="nl" sz="800" b="0" i="1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(zie onderstaand vb)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of ga naar Invoegen &gt; Afbeeldingen.</a:t>
              </a:r>
              <a:endParaRPr sz="1100"/>
            </a:p>
          </p:txBody>
        </p:sp>
        <p:grpSp>
          <p:nvGrpSpPr>
            <p:cNvPr id="2572" name="Google Shape;2572;p43"/>
            <p:cNvGrpSpPr/>
            <p:nvPr/>
          </p:nvGrpSpPr>
          <p:grpSpPr>
            <a:xfrm>
              <a:off x="12673102" y="1209303"/>
              <a:ext cx="294789" cy="346676"/>
              <a:chOff x="14466489" y="1001522"/>
              <a:chExt cx="290627" cy="341782"/>
            </a:xfrm>
          </p:grpSpPr>
          <p:sp>
            <p:nvSpPr>
              <p:cNvPr id="2573" name="Google Shape;2573;p43"/>
              <p:cNvSpPr/>
              <p:nvPr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81818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4" name="Google Shape;2574;p43"/>
              <p:cNvSpPr/>
              <p:nvPr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5" name="Google Shape;2575;p43"/>
              <p:cNvSpPr/>
              <p:nvPr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/>
                <a:ahLst/>
                <a:cxnLst/>
                <a:rect l="l" t="t" r="r" b="b"/>
                <a:pathLst>
                  <a:path w="168558" h="147459" extrusionOk="0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6" name="Google Shape;2576;p43"/>
              <p:cNvSpPr/>
              <p:nvPr/>
            </p:nvSpPr>
            <p:spPr>
              <a:xfrm>
                <a:off x="14601150" y="1145314"/>
                <a:ext cx="155966" cy="116816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cxnSp>
            <p:nvCxnSpPr>
              <p:cNvPr id="2577" name="Google Shape;2577;p43"/>
              <p:cNvCxnSpPr/>
              <p:nvPr/>
            </p:nvCxnSpPr>
            <p:spPr>
              <a:xfrm>
                <a:off x="14637490" y="1308665"/>
                <a:ext cx="83286" cy="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78" name="Google Shape;2578;p43"/>
              <p:cNvCxnSpPr>
                <a:stCxn id="2576" idx="2"/>
              </p:cNvCxnSpPr>
              <p:nvPr/>
            </p:nvCxnSpPr>
            <p:spPr>
              <a:xfrm flipH="1">
                <a:off x="14678833" y="1262130"/>
                <a:ext cx="300" cy="4350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2579" name="Google Shape;2579;p43"/>
            <p:cNvSpPr/>
            <p:nvPr/>
          </p:nvSpPr>
          <p:spPr>
            <a:xfrm>
              <a:off x="12403012" y="165812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2</a:t>
              </a:r>
              <a:endParaRPr sz="1100"/>
            </a:p>
          </p:txBody>
        </p:sp>
        <p:sp>
          <p:nvSpPr>
            <p:cNvPr id="2580" name="Google Shape;2580;p43"/>
            <p:cNvSpPr/>
            <p:nvPr/>
          </p:nvSpPr>
          <p:spPr>
            <a:xfrm>
              <a:off x="12687184" y="1658127"/>
              <a:ext cx="2944682" cy="326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Selecteer de gewenste afbeelding</a:t>
              </a:r>
              <a:b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en klik 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‘Invoegen’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grpSp>
          <p:nvGrpSpPr>
            <p:cNvPr id="2581" name="Google Shape;2581;p43"/>
            <p:cNvGrpSpPr/>
            <p:nvPr/>
          </p:nvGrpSpPr>
          <p:grpSpPr>
            <a:xfrm>
              <a:off x="12695280" y="2092702"/>
              <a:ext cx="825500" cy="209550"/>
              <a:chOff x="13504624" y="2482850"/>
              <a:chExt cx="825500" cy="209550"/>
            </a:xfrm>
          </p:grpSpPr>
          <p:sp>
            <p:nvSpPr>
              <p:cNvPr id="2582" name="Google Shape;2582;p43"/>
              <p:cNvSpPr/>
              <p:nvPr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>
                <a:solidFill>
                  <a:srgbClr val="0B7ED9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Invoegen</a:t>
                </a:r>
                <a:endParaRPr sz="1100"/>
              </a:p>
            </p:txBody>
          </p:sp>
          <p:cxnSp>
            <p:nvCxnSpPr>
              <p:cNvPr id="2583" name="Google Shape;2583;p43"/>
              <p:cNvCxnSpPr/>
              <p:nvPr/>
            </p:nvCxnSpPr>
            <p:spPr>
              <a:xfrm>
                <a:off x="14155269" y="2515250"/>
                <a:ext cx="0" cy="142717"/>
              </a:xfrm>
              <a:prstGeom prst="straightConnector1">
                <a:avLst/>
              </a:prstGeom>
              <a:noFill/>
              <a:ln w="9525" cap="flat" cmpd="sng">
                <a:solidFill>
                  <a:srgbClr val="44546A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2584" name="Google Shape;2584;p43"/>
              <p:cNvSpPr/>
              <p:nvPr/>
            </p:nvSpPr>
            <p:spPr>
              <a:xfrm rot="10800000">
                <a:off x="14196089" y="2566904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7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585" name="Google Shape;2585;p43"/>
            <p:cNvSpPr/>
            <p:nvPr/>
          </p:nvSpPr>
          <p:spPr>
            <a:xfrm>
              <a:off x="12403012" y="243823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3</a:t>
              </a:r>
              <a:endParaRPr sz="1100"/>
            </a:p>
          </p:txBody>
        </p:sp>
        <p:sp>
          <p:nvSpPr>
            <p:cNvPr id="2586" name="Google Shape;2586;p43"/>
            <p:cNvSpPr/>
            <p:nvPr/>
          </p:nvSpPr>
          <p:spPr>
            <a:xfrm>
              <a:off x="12687183" y="2438232"/>
              <a:ext cx="3126341" cy="462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Klik met de rechter muisknop op de miniatuurweergave van de dia aan de linkerkant van het scherm en kies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‘Dia herstellen’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sp>
          <p:nvSpPr>
            <p:cNvPr id="2587" name="Google Shape;2587;p43"/>
            <p:cNvSpPr/>
            <p:nvPr/>
          </p:nvSpPr>
          <p:spPr>
            <a:xfrm>
              <a:off x="12403012" y="400889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4</a:t>
              </a:r>
              <a:endParaRPr sz="1100"/>
            </a:p>
          </p:txBody>
        </p:sp>
        <p:sp>
          <p:nvSpPr>
            <p:cNvPr id="2588" name="Google Shape;2588;p43"/>
            <p:cNvSpPr/>
            <p:nvPr/>
          </p:nvSpPr>
          <p:spPr>
            <a:xfrm>
              <a:off x="12687184" y="4008892"/>
              <a:ext cx="2944682" cy="979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Om de afbeelding te schalen of bij te snijden, ga naar de tab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‘Hulpmiddelen voor afbeeldingen - Opmaak’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en klik op de knop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‘Bijsnijden’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Schaal met de bolletjes de afbeelding en met de hoekjes het afbeeldingskader.</a:t>
              </a:r>
              <a:endParaRPr sz="1100"/>
            </a:p>
          </p:txBody>
        </p:sp>
        <p:grpSp>
          <p:nvGrpSpPr>
            <p:cNvPr id="2589" name="Google Shape;2589;p43"/>
            <p:cNvGrpSpPr/>
            <p:nvPr/>
          </p:nvGrpSpPr>
          <p:grpSpPr>
            <a:xfrm>
              <a:off x="12598305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590" name="Google Shape;2590;p43"/>
              <p:cNvGrpSpPr/>
              <p:nvPr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591" name="Google Shape;2591;p43"/>
                <p:cNvGrpSpPr/>
                <p:nvPr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592" name="Google Shape;2592;p43"/>
                  <p:cNvGrpSpPr/>
                  <p:nvPr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593" name="Google Shape;2593;p43"/>
                    <p:cNvSpPr/>
                    <p:nvPr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>
                      <a:solidFill>
                        <a:srgbClr val="818181"/>
                      </a:solidFill>
                      <a:prstDash val="dash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2594" name="Google Shape;2594;p43"/>
                    <p:cNvSpPr/>
                    <p:nvPr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12700" cap="flat" cmpd="sng">
                      <a:solidFill>
                        <a:srgbClr val="81818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2595" name="Google Shape;2595;p43"/>
                    <p:cNvSpPr/>
                    <p:nvPr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txBody>
                    <a:bodyPr spcFirstLastPara="1" wrap="square" lIns="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</p:grpSp>
              <p:pic>
                <p:nvPicPr>
                  <p:cNvPr id="2596" name="Google Shape;2596;p43"/>
                  <p:cNvPicPr preferRelativeResize="0"/>
                  <p:nvPr/>
                </p:nvPicPr>
                <p:blipFill rotWithShape="1">
                  <a:blip r:embed="rId2">
                    <a:alphaModFix/>
                  </a:blip>
                  <a:srcRect/>
                  <a:stretch/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2597" name="Google Shape;2597;p43"/>
                  <p:cNvPicPr preferRelativeResize="0"/>
                  <p:nvPr/>
                </p:nvPicPr>
                <p:blipFill rotWithShape="1">
                  <a:blip r:embed="rId2">
                    <a:alphaModFix/>
                  </a:blip>
                  <a:srcRect/>
                  <a:stretch/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grpSp>
              <p:nvGrpSpPr>
                <p:cNvPr id="2598" name="Google Shape;2598;p43"/>
                <p:cNvGrpSpPr/>
                <p:nvPr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599" name="Google Shape;2599;p43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00" name="Google Shape;2600;p43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grpSp>
              <p:nvGrpSpPr>
                <p:cNvPr id="2601" name="Google Shape;2601;p43"/>
                <p:cNvGrpSpPr/>
                <p:nvPr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602" name="Google Shape;2602;p43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03" name="Google Shape;2603;p43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</p:grpSp>
          <p:sp>
            <p:nvSpPr>
              <p:cNvPr id="2604" name="Google Shape;2604;p43"/>
              <p:cNvSpPr/>
              <p:nvPr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Bijsnijden</a:t>
                </a:r>
                <a:endParaRPr sz="1100"/>
              </a:p>
            </p:txBody>
          </p:sp>
          <p:sp>
            <p:nvSpPr>
              <p:cNvPr id="2605" name="Google Shape;2605;p43"/>
              <p:cNvSpPr/>
              <p:nvPr/>
            </p:nvSpPr>
            <p:spPr>
              <a:xfrm rot="10800000">
                <a:off x="12950688" y="4093726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81818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606" name="Google Shape;2606;p43"/>
            <p:cNvSpPr/>
            <p:nvPr/>
          </p:nvSpPr>
          <p:spPr>
            <a:xfrm>
              <a:off x="12690104" y="3112347"/>
              <a:ext cx="1239216" cy="719917"/>
            </a:xfrm>
            <a:prstGeom prst="rect">
              <a:avLst/>
            </a:prstGeom>
            <a:solidFill>
              <a:srgbClr val="ECECEC"/>
            </a:solidFill>
            <a:ln w="12700" cap="flat" cmpd="sng">
              <a:solidFill>
                <a:srgbClr val="D3D3D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400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607" name="Google Shape;2607;p43"/>
            <p:cNvGrpSpPr/>
            <p:nvPr/>
          </p:nvGrpSpPr>
          <p:grpSpPr>
            <a:xfrm>
              <a:off x="13521121" y="3391865"/>
              <a:ext cx="1222990" cy="563933"/>
              <a:chOff x="-2485819" y="3399207"/>
              <a:chExt cx="1222990" cy="563933"/>
            </a:xfrm>
          </p:grpSpPr>
          <p:sp>
            <p:nvSpPr>
              <p:cNvPr id="2608" name="Google Shape;2608;p43"/>
              <p:cNvSpPr/>
              <p:nvPr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D1D1D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609" name="Google Shape;2609;p43"/>
              <p:cNvSpPr/>
              <p:nvPr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2610" name="Google Shape;2610;p43"/>
              <p:cNvGrpSpPr/>
              <p:nvPr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611" name="Google Shape;2611;p43"/>
                <p:cNvSpPr/>
                <p:nvPr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lt1"/>
                </a:solidFill>
                <a:ln w="12700" cap="flat" cmpd="sng">
                  <a:solidFill>
                    <a:srgbClr val="81818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00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6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2" name="Google Shape;2612;p43"/>
                <p:cNvSpPr/>
                <p:nvPr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3" name="Google Shape;2613;p43"/>
                <p:cNvSpPr/>
                <p:nvPr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4" name="Google Shape;2614;p43"/>
                <p:cNvSpPr/>
                <p:nvPr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5" name="Google Shape;2615;p43"/>
                <p:cNvSpPr/>
                <p:nvPr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6" name="Google Shape;2616;p43"/>
                <p:cNvSpPr/>
                <p:nvPr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grpSp>
            <p:nvGrpSpPr>
              <p:cNvPr id="2617" name="Google Shape;2617;p43"/>
              <p:cNvGrpSpPr/>
              <p:nvPr/>
            </p:nvGrpSpPr>
            <p:grpSpPr>
              <a:xfrm>
                <a:off x="-2463904" y="3680944"/>
                <a:ext cx="207219" cy="237490"/>
                <a:chOff x="12835752" y="3926551"/>
                <a:chExt cx="537889" cy="616458"/>
              </a:xfrm>
            </p:grpSpPr>
            <p:grpSp>
              <p:nvGrpSpPr>
                <p:cNvPr id="2618" name="Google Shape;2618;p43"/>
                <p:cNvGrpSpPr/>
                <p:nvPr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619" name="Google Shape;2619;p43"/>
                  <p:cNvSpPr/>
                  <p:nvPr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lt1"/>
                  </a:solidFill>
                  <a:ln w="12700" cap="flat" cmpd="sng">
                    <a:solidFill>
                      <a:srgbClr val="81818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8100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600" b="0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0" name="Google Shape;2620;p43"/>
                  <p:cNvSpPr/>
                  <p:nvPr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1" name="Google Shape;2621;p43"/>
                  <p:cNvSpPr/>
                  <p:nvPr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2" name="Google Shape;2622;p43"/>
                  <p:cNvSpPr/>
                  <p:nvPr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3" name="Google Shape;2623;p43"/>
                  <p:cNvSpPr/>
                  <p:nvPr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4" name="Google Shape;2624;p43"/>
                  <p:cNvSpPr/>
                  <p:nvPr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sp>
              <p:nvSpPr>
                <p:cNvPr id="2625" name="Google Shape;2625;p43"/>
                <p:cNvSpPr/>
                <p:nvPr/>
              </p:nvSpPr>
              <p:spPr>
                <a:xfrm rot="-396292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>
                  <a:solidFill>
                    <a:srgbClr val="4D82B8"/>
                  </a:solidFill>
                  <a:prstDash val="solid"/>
                  <a:round/>
                  <a:headEnd type="stealth" w="med" len="med"/>
                  <a:tailEnd type="none" w="sm" len="sm"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2626" name="Google Shape;2626;p43"/>
              <p:cNvSpPr txBox="1"/>
              <p:nvPr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Indeling</a:t>
                </a:r>
                <a:endParaRPr sz="1100"/>
              </a:p>
            </p:txBody>
          </p:sp>
          <p:sp>
            <p:nvSpPr>
              <p:cNvPr id="2627" name="Google Shape;2627;p43"/>
              <p:cNvSpPr txBox="1"/>
              <p:nvPr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Dia Herstellen</a:t>
                </a:r>
                <a:endParaRPr sz="1100"/>
              </a:p>
            </p:txBody>
          </p:sp>
          <p:sp>
            <p:nvSpPr>
              <p:cNvPr id="2628" name="Google Shape;2628;p43"/>
              <p:cNvSpPr/>
              <p:nvPr/>
            </p:nvSpPr>
            <p:spPr>
              <a:xfrm>
                <a:off x="-1360391" y="3783140"/>
                <a:ext cx="9756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880280" h="1624084" extrusionOk="0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135000" tIns="135000" rIns="135000" bIns="135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3484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8" name="Rechthoek 7"/>
          <p:cNvSpPr/>
          <p:nvPr/>
        </p:nvSpPr>
        <p:spPr>
          <a:xfrm>
            <a:off x="0" y="485998"/>
            <a:ext cx="9144900" cy="4657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1" y="270000"/>
            <a:ext cx="1513601" cy="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1012690"/>
            <a:ext cx="3486157" cy="4130810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32003" y="3269704"/>
            <a:ext cx="6250499" cy="1241999"/>
          </a:xfr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1350000"/>
            <a:ext cx="6250500" cy="17901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554987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4655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04F5-1DDB-433A-9F56-F69ABF3D82C1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005E77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882872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A0AE-89F5-40F4-A8AC-2CFB7172A437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2F4D5D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3448986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8" name="Rechthoek 7"/>
          <p:cNvSpPr/>
          <p:nvPr/>
        </p:nvSpPr>
        <p:spPr>
          <a:xfrm>
            <a:off x="0" y="485998"/>
            <a:ext cx="9144900" cy="4657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1" y="270000"/>
            <a:ext cx="1513601" cy="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1012690"/>
            <a:ext cx="3486157" cy="4130810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32003" y="3269704"/>
            <a:ext cx="6250499" cy="1241999"/>
          </a:xfr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1350000"/>
            <a:ext cx="6250500" cy="17901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023741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4655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04F5-1DDB-433A-9F56-F69ABF3D82C1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005E77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6766228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A0AE-89F5-40F4-A8AC-2CFB7172A437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2F4D5D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4001119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891C0-052E-4374-9F7B-8DF3098847EC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7621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880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83674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63966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3497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50247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65010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43397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08481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8433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48076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71626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55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363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41289912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31953121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171025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54818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737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8168576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18989928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_3/4 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Afbeelding 4" descr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57864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570916" y="1152762"/>
            <a:ext cx="5320333" cy="1790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0916" y="3085066"/>
            <a:ext cx="5320333" cy="7200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 b="1">
                <a:solidFill>
                  <a:srgbClr val="FFFFFF"/>
                </a:solidFill>
              </a:defRPr>
            </a:lvl1pPr>
            <a:lvl2pPr marL="0" indent="342900">
              <a:buSzTx/>
              <a:buFontTx/>
              <a:buNone/>
              <a:defRPr sz="1400" b="0">
                <a:solidFill>
                  <a:srgbClr val="FFFFFF"/>
                </a:solidFill>
              </a:defRPr>
            </a:lvl2pPr>
            <a:lvl3pPr marL="0" indent="685800">
              <a:buSzTx/>
              <a:buFontTx/>
              <a:buNone/>
              <a:defRPr sz="1400" b="0">
                <a:solidFill>
                  <a:srgbClr val="FFFFFF"/>
                </a:solidFill>
              </a:defRPr>
            </a:lvl3pPr>
            <a:lvl4pPr marL="0" indent="1028700">
              <a:buSzTx/>
              <a:buFontTx/>
              <a:buNone/>
              <a:defRPr sz="1400" b="0">
                <a:solidFill>
                  <a:srgbClr val="FFFFFF"/>
                </a:solidFill>
              </a:defRPr>
            </a:lvl4pPr>
            <a:lvl5pPr marL="0" indent="1371600">
              <a:buSzTx/>
              <a:buFontTx/>
              <a:buNone/>
              <a:defRPr sz="1400" b="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8" name="Afbeelding 9" descr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Tijdelijke aanduiding voor tekst 4"/>
          <p:cNvGrpSpPr/>
          <p:nvPr/>
        </p:nvGrpSpPr>
        <p:grpSpPr>
          <a:xfrm>
            <a:off x="6684929" y="759222"/>
            <a:ext cx="2459072" cy="930682"/>
            <a:chOff x="0" y="0"/>
            <a:chExt cx="2459071" cy="930680"/>
          </a:xfrm>
        </p:grpSpPr>
        <p:sp>
          <p:nvSpPr>
            <p:cNvPr id="19" name="Rectangle"/>
            <p:cNvSpPr/>
            <p:nvPr/>
          </p:nvSpPr>
          <p:spPr>
            <a:xfrm>
              <a:off x="-1" y="0"/>
              <a:ext cx="2459073" cy="930681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700"/>
                </a:spcBef>
                <a:defRPr sz="16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20" name="Text"/>
            <p:cNvSpPr txBox="1"/>
            <p:nvPr/>
          </p:nvSpPr>
          <p:spPr>
            <a:xfrm>
              <a:off x="-1" y="0"/>
              <a:ext cx="2459073" cy="33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90000"/>
                </a:lnSpc>
                <a:spcBef>
                  <a:spcPts val="700"/>
                </a:spcBef>
                <a:defRPr sz="1600">
                  <a:solidFill>
                    <a:srgbClr val="000000"/>
                  </a:solidFill>
                </a:defRPr>
              </a:lvl1pPr>
            </a:lstStyle>
            <a:p>
              <a: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36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 links,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jdelijke aanduiding voor afbeelding 8"/>
          <p:cNvSpPr>
            <a:spLocks noGrp="1"/>
          </p:cNvSpPr>
          <p:nvPr>
            <p:ph type="pic" sz="half" idx="13"/>
          </p:nvPr>
        </p:nvSpPr>
        <p:spPr>
          <a:xfrm>
            <a:off x="4860925" y="1182528"/>
            <a:ext cx="3706813" cy="315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00" y="1260000"/>
            <a:ext cx="4022751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8207738" cy="737280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878947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59999" y="359999"/>
            <a:ext cx="8545461" cy="689573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647432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2">
            <a:extLst>
              <a:ext uri="{FF2B5EF4-FFF2-40B4-BE49-F238E27FC236}">
                <a16:creationId xmlns:a16="http://schemas.microsoft.com/office/drawing/2014/main" id="{14DC4403-DF0D-4E1D-B4D4-814315468F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312788"/>
            <a:ext cx="8461375" cy="597346"/>
          </a:xfrm>
          <a:prstGeom prst="rect">
            <a:avLst/>
          </a:prstGeom>
        </p:spPr>
        <p:txBody>
          <a:bodyPr/>
          <a:lstStyle>
            <a:lvl1pPr marL="180000" indent="-180000">
              <a:lnSpc>
                <a:spcPct val="70000"/>
              </a:lnSpc>
              <a:spcBef>
                <a:spcPts val="0"/>
              </a:spcBef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Programma</a:t>
            </a:r>
            <a:endParaRPr lang="nl-BE"/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7A3C921B-DB3F-4218-AE5C-258E1FD15906}"/>
              </a:ext>
            </a:extLst>
          </p:cNvPr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60000" y="1260000"/>
            <a:ext cx="8424000" cy="3152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179999" marR="0" indent="-179999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20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359999" marR="0" indent="-179999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8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2pPr>
            <a:lvl3pPr marL="565714" marR="0" indent="-205714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6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3pPr>
            <a:lvl4pPr marL="761538" marR="0" indent="-221538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4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4pPr>
            <a:lvl5pPr marL="941538" marR="0" indent="-221538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2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5pPr>
            <a:lvl6pPr marL="19255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22684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26113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29542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lang="en-US"/>
              <a:t>Punt 1</a:t>
            </a:r>
          </a:p>
          <a:p>
            <a:r>
              <a:rPr lang="en-US"/>
              <a:t>Punt 2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F896C9B-0F0E-4F62-ACA1-4A80C45185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315" y="3518384"/>
            <a:ext cx="1547986" cy="126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96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5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41">
          <p15:clr>
            <a:srgbClr val="FBAE40"/>
          </p15:clr>
        </p15:guide>
        <p15:guide id="4" orient="horz" pos="340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73683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6183549" y="4628764"/>
            <a:ext cx="369651" cy="276999"/>
          </a:xfrm>
        </p:spPr>
        <p:txBody>
          <a:bodyPr/>
          <a:lstStyle/>
          <a:p>
            <a:fld id="{2257EF44-F403-47CC-8536-C98D63FF62F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011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1583953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MEER WETEN?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/>
          <p:nvPr userDrawn="1"/>
        </p:nvCxnSpPr>
        <p:spPr>
          <a:xfrm>
            <a:off x="3440430" y="2942177"/>
            <a:ext cx="0" cy="1800000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Tijdelijke aanduiding voor tekst 15">
            <a:extLst>
              <a:ext uri="{FF2B5EF4-FFF2-40B4-BE49-F238E27FC236}">
                <a16:creationId xmlns:a16="http://schemas.microsoft.com/office/drawing/2014/main" id="{9F549559-8EC0-4B84-8F2F-78F7869058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25863" y="2952496"/>
            <a:ext cx="3686175" cy="1671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– bedrijfsadviseur VLAIO</a:t>
            </a:r>
          </a:p>
          <a:p>
            <a:pPr lvl="0"/>
            <a:r>
              <a:rPr lang="nl-NL"/>
              <a:t>TEL</a:t>
            </a:r>
          </a:p>
          <a:p>
            <a:pPr lvl="0"/>
            <a:r>
              <a:rPr lang="nl-NL"/>
              <a:t>naam@vlaio.be</a:t>
            </a:r>
          </a:p>
          <a:p>
            <a:pPr lvl="0"/>
            <a:r>
              <a:rPr lang="nl-NL"/>
              <a:t>www.vlaio.be</a:t>
            </a:r>
            <a:endParaRPr lang="nl-BE"/>
          </a:p>
        </p:txBody>
      </p:sp>
      <p:sp>
        <p:nvSpPr>
          <p:cNvPr id="8" name="Tijdelijke aanduiding voor afbeelding 10">
            <a:extLst>
              <a:ext uri="{FF2B5EF4-FFF2-40B4-BE49-F238E27FC236}">
                <a16:creationId xmlns:a16="http://schemas.microsoft.com/office/drawing/2014/main" id="{35D67289-898B-4D90-B11E-D43BF598B5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0904" y="3187631"/>
            <a:ext cx="1065392" cy="9018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nl-NL"/>
              <a:t>FOTO</a:t>
            </a:r>
            <a:endParaRPr lang="nl-BE"/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6C96AE4-9D9E-4A3D-9F19-2FE20C8798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02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MEER WETEN?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/>
          <p:nvPr userDrawn="1"/>
        </p:nvCxnSpPr>
        <p:spPr>
          <a:xfrm>
            <a:off x="3440430" y="2942177"/>
            <a:ext cx="0" cy="1800000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B7AA5FDE-3901-4C54-9855-2E43278943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892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Want </a:t>
            </a:r>
            <a:r>
              <a:rPr kumimoji="0" lang="nl-NL" sz="2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to</a:t>
            </a: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</a:t>
            </a:r>
            <a:r>
              <a:rPr kumimoji="0" lang="nl-NL" sz="2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know</a:t>
            </a: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more?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>
            <a:cxnSpLocks/>
          </p:cNvCxnSpPr>
          <p:nvPr userDrawn="1"/>
        </p:nvCxnSpPr>
        <p:spPr>
          <a:xfrm>
            <a:off x="3440430" y="2942177"/>
            <a:ext cx="0" cy="535213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Afbeelding 9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A652DC2-C70A-4C5F-8487-09A156B71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  <p:sp>
        <p:nvSpPr>
          <p:cNvPr id="4" name="Tekstvak 3">
            <a:hlinkClick r:id="rId3"/>
            <a:extLst>
              <a:ext uri="{FF2B5EF4-FFF2-40B4-BE49-F238E27FC236}">
                <a16:creationId xmlns:a16="http://schemas.microsoft.com/office/drawing/2014/main" id="{53978F71-0355-4B56-B40A-AE7526C5EBDA}"/>
              </a:ext>
            </a:extLst>
          </p:cNvPr>
          <p:cNvSpPr txBox="1"/>
          <p:nvPr userDrawn="1"/>
        </p:nvSpPr>
        <p:spPr>
          <a:xfrm>
            <a:off x="3506097" y="2927572"/>
            <a:ext cx="5190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u="sng">
                <a:solidFill>
                  <a:schemeClr val="bg1"/>
                </a:solidFill>
                <a:effectLst/>
              </a:rPr>
              <a:t>vlaio.be/en/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about-us</a:t>
            </a:r>
            <a:r>
              <a:rPr lang="nl-BE" sz="1400" u="sng">
                <a:solidFill>
                  <a:schemeClr val="bg1"/>
                </a:solidFill>
                <a:effectLst/>
              </a:rPr>
              <a:t>/make-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appointment</a:t>
            </a:r>
            <a:r>
              <a:rPr lang="nl-BE" sz="1400" u="sng">
                <a:solidFill>
                  <a:schemeClr val="bg1"/>
                </a:solidFill>
                <a:effectLst/>
              </a:rPr>
              <a:t>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one</a:t>
            </a:r>
            <a:r>
              <a:rPr lang="nl-BE" sz="1400" u="sng">
                <a:solidFill>
                  <a:schemeClr val="bg1"/>
                </a:solidFill>
                <a:effectLst/>
              </a:rPr>
              <a:t>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our</a:t>
            </a:r>
            <a:r>
              <a:rPr lang="nl-BE" sz="1400" u="sng">
                <a:solidFill>
                  <a:schemeClr val="bg1"/>
                </a:solidFill>
                <a:effectLst/>
              </a:rPr>
              <a:t>-business-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advisors</a:t>
            </a:r>
            <a:endParaRPr lang="nl-BE" sz="1400" u="sng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831941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+mj-lt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512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86856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02360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3055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Flanders Art Sans Pro Light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69667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09155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07266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83906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Flanders Art Serif Pro Medium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/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22852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92865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29883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106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Body Level One…"/>
          <p:cNvSpPr txBox="1">
            <a:spLocks noGrp="1"/>
          </p:cNvSpPr>
          <p:nvPr>
            <p:ph type="body" idx="1"/>
          </p:nvPr>
        </p:nvSpPr>
        <p:spPr>
          <a:xfrm>
            <a:off x="360000" y="1260000"/>
            <a:ext cx="7995340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7995340" cy="540000"/>
          </a:xfrm>
          <a:prstGeom prst="rect">
            <a:avLst/>
          </a:prstGeom>
        </p:spPr>
        <p:txBody>
          <a:bodyPr anchor="t"/>
          <a:lstStyle>
            <a:lvl1pPr marL="0" indent="0">
              <a:defRPr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9086864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2317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7038586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7899943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33711762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247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707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9253181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29638807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2_HOOFDSTUKSLIDEb_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49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9" descr="Afbeelding 9">
            <a:extLst>
              <a:ext uri="{FF2B5EF4-FFF2-40B4-BE49-F238E27FC236}">
                <a16:creationId xmlns:a16="http://schemas.microsoft.com/office/drawing/2014/main" id="{1D123B33-6F37-E44A-9769-4C54430932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7" y="1452320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7" y="2878034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7" y="2181589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het</a:t>
            </a:r>
          </a:p>
        </p:txBody>
      </p:sp>
    </p:spTree>
    <p:extLst>
      <p:ext uri="{BB962C8B-B14F-4D97-AF65-F5344CB8AC3E}">
        <p14:creationId xmlns:p14="http://schemas.microsoft.com/office/powerpoint/2010/main" val="31942215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2_HOOFDSTUKSLIDEa_ziz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7289FFD-DB2D-7D47-B255-7925EF629602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65AD9706-0929-194C-9AEC-605D2663D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Afbeelding 9" descr="Afbeelding 9">
            <a:extLst>
              <a:ext uri="{FF2B5EF4-FFF2-40B4-BE49-F238E27FC236}">
                <a16:creationId xmlns:a16="http://schemas.microsoft.com/office/drawing/2014/main" id="{1D123B33-6F37-E44A-9769-4C54430932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7" y="1452320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7" y="2878034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50487-01D4-3840-B12F-B0CCDA16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7" y="2181589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het</a:t>
            </a:r>
          </a:p>
        </p:txBody>
      </p:sp>
    </p:spTree>
    <p:extLst>
      <p:ext uri="{BB962C8B-B14F-4D97-AF65-F5344CB8AC3E}">
        <p14:creationId xmlns:p14="http://schemas.microsoft.com/office/powerpoint/2010/main" val="34133500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Body Level One…"/>
          <p:cNvSpPr txBox="1">
            <a:spLocks noGrp="1"/>
          </p:cNvSpPr>
          <p:nvPr>
            <p:ph type="body" idx="1"/>
          </p:nvPr>
        </p:nvSpPr>
        <p:spPr>
          <a:xfrm>
            <a:off x="570600" y="1180800"/>
            <a:ext cx="8002800" cy="28656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500" b="1" cap="all">
                <a:solidFill>
                  <a:srgbClr val="FFFFFF"/>
                </a:solidFill>
              </a:defRPr>
            </a:lvl1pPr>
            <a:lvl2pPr marL="461249" indent="-281249">
              <a:buFontTx/>
              <a:defRPr sz="2500" b="0" cap="all">
                <a:solidFill>
                  <a:srgbClr val="FFFFFF"/>
                </a:solidFill>
              </a:defRPr>
            </a:lvl2pPr>
            <a:lvl3pPr marL="681428" indent="-321428">
              <a:buFontTx/>
              <a:defRPr sz="2500" b="0" cap="all">
                <a:solidFill>
                  <a:srgbClr val="FFFFFF"/>
                </a:solidFill>
              </a:defRPr>
            </a:lvl3pPr>
            <a:lvl4pPr marL="886153" indent="-346153">
              <a:buFontTx/>
              <a:defRPr sz="2500" b="0" cap="all">
                <a:solidFill>
                  <a:srgbClr val="FFFFFF"/>
                </a:solidFill>
              </a:defRPr>
            </a:lvl4pPr>
            <a:lvl5pPr marL="1066153" indent="-346153">
              <a:buFontTx/>
              <a:defRPr sz="2500" b="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Afbeelding 5" descr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257" y="4762799"/>
            <a:ext cx="2008632" cy="30566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693550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 links,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jdelijke aanduiding voor afbeelding 8"/>
          <p:cNvSpPr>
            <a:spLocks noGrp="1"/>
          </p:cNvSpPr>
          <p:nvPr>
            <p:ph type="pic" sz="half" idx="13"/>
          </p:nvPr>
        </p:nvSpPr>
        <p:spPr>
          <a:xfrm>
            <a:off x="4860925" y="1182528"/>
            <a:ext cx="3706813" cy="315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00" y="1260000"/>
            <a:ext cx="4022751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8207738" cy="737280"/>
          </a:xfrm>
          <a:prstGeom prst="rect">
            <a:avLst/>
          </a:prstGeom>
        </p:spPr>
        <p:txBody>
          <a:bodyPr anchor="t"/>
          <a:lstStyle>
            <a:lvl1pPr marL="0" indent="0">
              <a:defRPr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64605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948085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2_HOOFDSTUKSLIDEa_ziz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7289FFD-DB2D-7D47-B255-7925EF629602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65AD9706-0929-194C-9AEC-605D2663D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Vrije vorm 22">
            <a:extLst>
              <a:ext uri="{FF2B5EF4-FFF2-40B4-BE49-F238E27FC236}">
                <a16:creationId xmlns:a16="http://schemas.microsoft.com/office/drawing/2014/main" id="{FC2031AC-1FD1-C94F-89F4-4615CD901376}"/>
              </a:ext>
            </a:extLst>
          </p:cNvPr>
          <p:cNvSpPr/>
          <p:nvPr userDrawn="1"/>
        </p:nvSpPr>
        <p:spPr>
          <a:xfrm>
            <a:off x="-3600" y="-360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994"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50487-01D4-3840-B12F-B0CCDA16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6E354F9-D7E7-41C0-AE0E-19C66CF598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96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2_HOOFDSTUKSLIDEb_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50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171439" marR="0" lvl="0" indent="-171439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C6BD4507-7726-48B9-9E71-1A7F4D44FB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7501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_HOOFDSTUKSLIDEC_zigzag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8D972E1-A61A-E14A-A149-F8E59ED5A91D}"/>
              </a:ext>
            </a:extLst>
          </p:cNvPr>
          <p:cNvSpPr/>
          <p:nvPr userDrawn="1"/>
        </p:nvSpPr>
        <p:spPr>
          <a:xfrm>
            <a:off x="0" y="-1125"/>
            <a:ext cx="9144000" cy="514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+mn-lt"/>
            </a:endParaRP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24198B7D-DA72-174B-9787-B28BE0C7AB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578" y="0"/>
            <a:ext cx="9181578" cy="5143500"/>
          </a:xfrm>
          <a:prstGeom prst="rect">
            <a:avLst/>
          </a:prstGeom>
        </p:spPr>
      </p:pic>
      <p:sp>
        <p:nvSpPr>
          <p:cNvPr id="33" name="Tijdelijke aanduiding voor afbeelding 32">
            <a:extLst>
              <a:ext uri="{FF2B5EF4-FFF2-40B4-BE49-F238E27FC236}">
                <a16:creationId xmlns:a16="http://schemas.microsoft.com/office/drawing/2014/main" id="{D1DAC7B6-565A-8B4B-9E46-267F98FF06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7577" y="-2250"/>
            <a:ext cx="4207109" cy="5148000"/>
          </a:xfrm>
          <a:custGeom>
            <a:avLst/>
            <a:gdLst>
              <a:gd name="connsiteX0" fmla="*/ 0 w 4207109"/>
              <a:gd name="connsiteY0" fmla="*/ 0 h 5148000"/>
              <a:gd name="connsiteX1" fmla="*/ 3018600 w 4207109"/>
              <a:gd name="connsiteY1" fmla="*/ 0 h 5148000"/>
              <a:gd name="connsiteX2" fmla="*/ 4207109 w 4207109"/>
              <a:gd name="connsiteY2" fmla="*/ 5148000 h 5148000"/>
              <a:gd name="connsiteX3" fmla="*/ 0 w 4207109"/>
              <a:gd name="connsiteY3" fmla="*/ 514800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09" h="5148000">
                <a:moveTo>
                  <a:pt x="0" y="0"/>
                </a:moveTo>
                <a:lnTo>
                  <a:pt x="3018600" y="0"/>
                </a:lnTo>
                <a:lnTo>
                  <a:pt x="4207109" y="5148000"/>
                </a:lnTo>
                <a:lnTo>
                  <a:pt x="0" y="5148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2776"/>
                </a:solidFill>
                <a:latin typeface="+mn-lt"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D42FFFB7-82EC-6247-8350-05594AD20D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755A8C3A-5696-4052-BECE-15F5D1F048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144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3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6" y="1152762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0123272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856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5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41">
          <p15:clr>
            <a:srgbClr val="FBAE40"/>
          </p15:clr>
        </p15:guide>
        <p15:guide id="4" orient="horz" pos="340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0" y="287594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68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8913" y="-59473"/>
            <a:ext cx="7873155" cy="7123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BE" dirty="0"/>
              <a:t>Titelstijl van model bewerken</a:t>
            </a:r>
            <a:br>
              <a:rPr lang="nl-BE" dirty="0"/>
            </a:br>
            <a:br>
              <a:rPr lang="nl-BE" dirty="0"/>
            </a:b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04457" y="4827879"/>
            <a:ext cx="1447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9B796-D4A1-F947-9FA4-88288656469B}" type="datetimeFigureOut">
              <a:rPr lang="nl-NL" smtClean="0"/>
              <a:pPr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537691" y="4827879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45655" y="4828313"/>
            <a:ext cx="4837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19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0" r:id="rId2"/>
    <p:sldLayoutId id="2147483841" r:id="rId3"/>
    <p:sldLayoutId id="2147483831" r:id="rId4"/>
    <p:sldLayoutId id="2147483842" r:id="rId5"/>
    <p:sldLayoutId id="2147483843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924" r:id="rId16"/>
    <p:sldLayoutId id="21474839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0" y="4765499"/>
            <a:ext cx="756229" cy="27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2000" y="162000"/>
            <a:ext cx="8280900" cy="864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0" y="1242000"/>
            <a:ext cx="8280900" cy="33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0000" y="4657500"/>
            <a:ext cx="540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7F18BCE0-9917-41C7-AA76-58ADB721FDEC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25200" y="4657500"/>
            <a:ext cx="3744900" cy="486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2000" y="4657500"/>
            <a:ext cx="486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115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5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0" y="4765499"/>
            <a:ext cx="756229" cy="27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2000" y="162000"/>
            <a:ext cx="8280900" cy="864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0" y="1242000"/>
            <a:ext cx="8280900" cy="33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0000" y="4657500"/>
            <a:ext cx="540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7F18BCE0-9917-41C7-AA76-58ADB721FDEC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25200" y="4657500"/>
            <a:ext cx="3744900" cy="486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2000" y="4657500"/>
            <a:ext cx="486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676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5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5CD7BA3-9116-2B42-B538-A28524571C86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600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846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D7BA3-9116-2B42-B538-A28524571C8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615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192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  <p:sldLayoutId id="2147483917" r:id="rId13"/>
    <p:sldLayoutId id="2147483918" r:id="rId14"/>
    <p:sldLayoutId id="2147483919" r:id="rId15"/>
    <p:sldLayoutId id="2147483920" r:id="rId16"/>
    <p:sldLayoutId id="2147483921" r:id="rId17"/>
    <p:sldLayoutId id="2147483922" r:id="rId18"/>
    <p:sldLayoutId id="2147483923" r:id="rId19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2.png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28.png"/><Relationship Id="rId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28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7.png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79.png"/><Relationship Id="rId10" Type="http://schemas.openxmlformats.org/officeDocument/2006/relationships/image" Target="../media/image25.png"/><Relationship Id="rId4" Type="http://schemas.openxmlformats.org/officeDocument/2006/relationships/image" Target="../media/image78.png"/><Relationship Id="rId9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2" name="Google Shape;4692;p67"/>
          <p:cNvSpPr txBox="1">
            <a:spLocks noGrp="1"/>
          </p:cNvSpPr>
          <p:nvPr>
            <p:ph type="title"/>
          </p:nvPr>
        </p:nvSpPr>
        <p:spPr>
          <a:xfrm>
            <a:off x="-186187" y="1186221"/>
            <a:ext cx="9330187" cy="825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Probabilistic Forecasts with Global Gradient Boosted Decision Trees: </a:t>
            </a:r>
            <a:r>
              <a:rPr lang="en-US" sz="2000" dirty="0"/>
              <a:t>Rethinking Bootstrapping with Structural Adjustments</a:t>
            </a:r>
          </a:p>
        </p:txBody>
      </p:sp>
      <p:sp>
        <p:nvSpPr>
          <p:cNvPr id="4693" name="Google Shape;4693;p67"/>
          <p:cNvSpPr txBox="1">
            <a:spLocks noGrp="1"/>
          </p:cNvSpPr>
          <p:nvPr>
            <p:ph type="body" idx="1"/>
          </p:nvPr>
        </p:nvSpPr>
        <p:spPr>
          <a:xfrm>
            <a:off x="4312017" y="2663631"/>
            <a:ext cx="4988193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-US" sz="1600" dirty="0"/>
              <a:t>Filotas Theodosiou, Yves R. </a:t>
            </a:r>
            <a:r>
              <a:rPr lang="en-US" sz="1600" dirty="0" err="1"/>
              <a:t>Sagaert</a:t>
            </a:r>
            <a:r>
              <a:rPr lang="en-US" sz="1600" dirty="0"/>
              <a:t>, </a:t>
            </a:r>
            <a:r>
              <a:rPr lang="nl" sz="1600" baseline="30000" dirty="0"/>
              <a:t>1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nl" sz="1600" dirty="0"/>
              <a:t>VIVES University of Applied Sciences, Kortrijk, Belgium </a:t>
            </a:r>
            <a:endParaRPr sz="1600" dirty="0"/>
          </a:p>
        </p:txBody>
      </p:sp>
      <p:pic>
        <p:nvPicPr>
          <p:cNvPr id="2" name="Picture 2" descr="Katholieke Universiteit Leuven - Wikipedia">
            <a:extLst>
              <a:ext uri="{FF2B5EF4-FFF2-40B4-BE49-F238E27FC236}">
                <a16:creationId xmlns:a16="http://schemas.microsoft.com/office/drawing/2014/main" id="{2E09F40E-2D39-D087-21D7-D9EFB4CB1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017" y="4361592"/>
            <a:ext cx="1495344" cy="53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Logo's | VLAIO">
            <a:extLst>
              <a:ext uri="{FF2B5EF4-FFF2-40B4-BE49-F238E27FC236}">
                <a16:creationId xmlns:a16="http://schemas.microsoft.com/office/drawing/2014/main" id="{F5481680-AC7E-43F8-27D6-C7B88EFCE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275" y="4361592"/>
            <a:ext cx="1384378" cy="53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3" name="Google Shape;143;p14"/>
          <p:cNvGrpSpPr/>
          <p:nvPr/>
        </p:nvGrpSpPr>
        <p:grpSpPr>
          <a:xfrm>
            <a:off x="7605057" y="4374330"/>
            <a:ext cx="1436446" cy="513990"/>
            <a:chOff x="-1597345" y="233060"/>
            <a:chExt cx="9980362" cy="3571176"/>
          </a:xfrm>
        </p:grpSpPr>
        <p:sp>
          <p:nvSpPr>
            <p:cNvPr id="144" name="Google Shape;144;p14"/>
            <p:cNvSpPr/>
            <p:nvPr/>
          </p:nvSpPr>
          <p:spPr>
            <a:xfrm rot="10800000" flipH="1">
              <a:off x="-1597345" y="1616463"/>
              <a:ext cx="2376671" cy="2156850"/>
            </a:xfrm>
            <a:custGeom>
              <a:avLst/>
              <a:gdLst/>
              <a:ahLst/>
              <a:cxnLst/>
              <a:rect l="l" t="t" r="r" b="b"/>
              <a:pathLst>
                <a:path w="2376671" h="2156850" extrusionOk="0">
                  <a:moveTo>
                    <a:pt x="1664335" y="2157309"/>
                  </a:moveTo>
                  <a:lnTo>
                    <a:pt x="1190567" y="618909"/>
                  </a:lnTo>
                  <a:lnTo>
                    <a:pt x="716799" y="2157309"/>
                  </a:lnTo>
                  <a:lnTo>
                    <a:pt x="274" y="2157309"/>
                  </a:lnTo>
                  <a:lnTo>
                    <a:pt x="775544" y="469"/>
                  </a:lnTo>
                  <a:lnTo>
                    <a:pt x="1601686" y="459"/>
                  </a:lnTo>
                  <a:lnTo>
                    <a:pt x="2376945" y="215730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" name="Google Shape;145;p14"/>
            <p:cNvSpPr/>
            <p:nvPr/>
          </p:nvSpPr>
          <p:spPr>
            <a:xfrm rot="10800000" flipH="1">
              <a:off x="943753" y="1616470"/>
              <a:ext cx="669528" cy="2156859"/>
            </a:xfrm>
            <a:custGeom>
              <a:avLst/>
              <a:gdLst/>
              <a:ahLst/>
              <a:cxnLst/>
              <a:rect l="l" t="t" r="r" b="b"/>
              <a:pathLst>
                <a:path w="669528" h="2156859" extrusionOk="0">
                  <a:moveTo>
                    <a:pt x="669528" y="140"/>
                  </a:moveTo>
                  <a:lnTo>
                    <a:pt x="0" y="140"/>
                  </a:lnTo>
                  <a:lnTo>
                    <a:pt x="0" y="2157000"/>
                  </a:lnTo>
                  <a:lnTo>
                    <a:pt x="669528" y="215700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" name="Google Shape;146;p14"/>
            <p:cNvSpPr/>
            <p:nvPr/>
          </p:nvSpPr>
          <p:spPr>
            <a:xfrm rot="10800000" flipH="1">
              <a:off x="1773807" y="1616468"/>
              <a:ext cx="2376670" cy="2156860"/>
            </a:xfrm>
            <a:custGeom>
              <a:avLst/>
              <a:gdLst/>
              <a:ahLst/>
              <a:cxnLst/>
              <a:rect l="l" t="t" r="r" b="b"/>
              <a:pathLst>
                <a:path w="2376670" h="2156860" extrusionOk="0">
                  <a:moveTo>
                    <a:pt x="1190854" y="618757"/>
                  </a:moveTo>
                  <a:lnTo>
                    <a:pt x="1664622" y="2157167"/>
                  </a:lnTo>
                  <a:lnTo>
                    <a:pt x="2377232" y="2157167"/>
                  </a:lnTo>
                  <a:lnTo>
                    <a:pt x="1601972" y="307"/>
                  </a:lnTo>
                  <a:lnTo>
                    <a:pt x="775820" y="307"/>
                  </a:lnTo>
                  <a:lnTo>
                    <a:pt x="560" y="2157167"/>
                  </a:lnTo>
                  <a:lnTo>
                    <a:pt x="717086" y="215716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47" name="Google Shape;147;p14"/>
            <p:cNvGrpSpPr/>
            <p:nvPr/>
          </p:nvGrpSpPr>
          <p:grpSpPr>
            <a:xfrm>
              <a:off x="184698" y="233060"/>
              <a:ext cx="8198319" cy="3571176"/>
              <a:chOff x="184698" y="233060"/>
              <a:chExt cx="8198319" cy="3571176"/>
            </a:xfrm>
          </p:grpSpPr>
          <p:sp>
            <p:nvSpPr>
              <p:cNvPr id="148" name="Google Shape;148;p14"/>
              <p:cNvSpPr/>
              <p:nvPr/>
            </p:nvSpPr>
            <p:spPr>
              <a:xfrm rot="10800000" flipH="1">
                <a:off x="4181769" y="1585525"/>
                <a:ext cx="2192617" cy="2218711"/>
              </a:xfrm>
              <a:custGeom>
                <a:avLst/>
                <a:gdLst/>
                <a:ahLst/>
                <a:cxnLst/>
                <a:rect l="l" t="t" r="r" b="b"/>
                <a:pathLst>
                  <a:path w="2192617" h="2218711" extrusionOk="0">
                    <a:moveTo>
                      <a:pt x="2181767" y="951222"/>
                    </a:moveTo>
                    <a:lnTo>
                      <a:pt x="666509" y="951222"/>
                    </a:lnTo>
                    <a:cubicBezTo>
                      <a:pt x="676920" y="817201"/>
                      <a:pt x="720639" y="714774"/>
                      <a:pt x="797676" y="643920"/>
                    </a:cubicBezTo>
                    <a:cubicBezTo>
                      <a:pt x="874643" y="573026"/>
                      <a:pt x="969275" y="537635"/>
                      <a:pt x="1081543" y="537635"/>
                    </a:cubicBezTo>
                    <a:cubicBezTo>
                      <a:pt x="1248578" y="537635"/>
                      <a:pt x="1364741" y="607203"/>
                      <a:pt x="1430021" y="746347"/>
                    </a:cubicBezTo>
                    <a:lnTo>
                      <a:pt x="2142631" y="746347"/>
                    </a:lnTo>
                    <a:cubicBezTo>
                      <a:pt x="2106045" y="604610"/>
                      <a:pt x="2040158" y="477050"/>
                      <a:pt x="1944878" y="363697"/>
                    </a:cubicBezTo>
                    <a:cubicBezTo>
                      <a:pt x="1849598" y="250262"/>
                      <a:pt x="1730157" y="161354"/>
                      <a:pt x="1586646" y="96961"/>
                    </a:cubicBezTo>
                    <a:cubicBezTo>
                      <a:pt x="1443053" y="32528"/>
                      <a:pt x="1282523" y="337"/>
                      <a:pt x="1105016" y="337"/>
                    </a:cubicBezTo>
                    <a:cubicBezTo>
                      <a:pt x="890973" y="337"/>
                      <a:pt x="700404" y="45398"/>
                      <a:pt x="533368" y="135623"/>
                    </a:cubicBezTo>
                    <a:cubicBezTo>
                      <a:pt x="366302" y="225808"/>
                      <a:pt x="235833" y="354634"/>
                      <a:pt x="141858" y="522162"/>
                    </a:cubicBezTo>
                    <a:cubicBezTo>
                      <a:pt x="47884" y="689640"/>
                      <a:pt x="896" y="885502"/>
                      <a:pt x="896" y="1109697"/>
                    </a:cubicBezTo>
                    <a:cubicBezTo>
                      <a:pt x="896" y="1333892"/>
                      <a:pt x="47206" y="1529683"/>
                      <a:pt x="139865" y="1697232"/>
                    </a:cubicBezTo>
                    <a:cubicBezTo>
                      <a:pt x="232494" y="1864710"/>
                      <a:pt x="362407" y="1993516"/>
                      <a:pt x="529463" y="2083761"/>
                    </a:cubicBezTo>
                    <a:cubicBezTo>
                      <a:pt x="696488" y="2173925"/>
                      <a:pt x="888353" y="2219048"/>
                      <a:pt x="1105016" y="2219048"/>
                    </a:cubicBezTo>
                    <a:cubicBezTo>
                      <a:pt x="1316479" y="2219048"/>
                      <a:pt x="1504418" y="2175201"/>
                      <a:pt x="1668853" y="2087619"/>
                    </a:cubicBezTo>
                    <a:cubicBezTo>
                      <a:pt x="1833298" y="1999997"/>
                      <a:pt x="1961856" y="1875039"/>
                      <a:pt x="2054515" y="1712685"/>
                    </a:cubicBezTo>
                    <a:cubicBezTo>
                      <a:pt x="2147144" y="1550341"/>
                      <a:pt x="2193514" y="1360940"/>
                      <a:pt x="2193514" y="1144471"/>
                    </a:cubicBezTo>
                    <a:cubicBezTo>
                      <a:pt x="2193514" y="1082630"/>
                      <a:pt x="2189608" y="1018186"/>
                      <a:pt x="2181767" y="951222"/>
                    </a:cubicBezTo>
                    <a:moveTo>
                      <a:pt x="1508333" y="1318430"/>
                    </a:moveTo>
                    <a:cubicBezTo>
                      <a:pt x="1508333" y="1431783"/>
                      <a:pt x="1469157" y="1521957"/>
                      <a:pt x="1390845" y="1588993"/>
                    </a:cubicBezTo>
                    <a:cubicBezTo>
                      <a:pt x="1312543" y="1655978"/>
                      <a:pt x="1214663" y="1689496"/>
                      <a:pt x="1097205" y="1689496"/>
                    </a:cubicBezTo>
                    <a:cubicBezTo>
                      <a:pt x="984948" y="1689496"/>
                      <a:pt x="890295" y="1657234"/>
                      <a:pt x="813339" y="1592871"/>
                    </a:cubicBezTo>
                    <a:cubicBezTo>
                      <a:pt x="736312" y="1528418"/>
                      <a:pt x="688647" y="1436917"/>
                      <a:pt x="670424" y="1318430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9" name="Google Shape;149;p14"/>
              <p:cNvSpPr/>
              <p:nvPr/>
            </p:nvSpPr>
            <p:spPr>
              <a:xfrm rot="10800000" flipH="1">
                <a:off x="6491878" y="1585525"/>
                <a:ext cx="1891136" cy="2218701"/>
              </a:xfrm>
              <a:custGeom>
                <a:avLst/>
                <a:gdLst/>
                <a:ahLst/>
                <a:cxnLst/>
                <a:rect l="l" t="t" r="r" b="b"/>
                <a:pathLst>
                  <a:path w="1891136" h="2218701" extrusionOk="0">
                    <a:moveTo>
                      <a:pt x="498200" y="96877"/>
                    </a:moveTo>
                    <a:cubicBezTo>
                      <a:pt x="349427" y="161270"/>
                      <a:pt x="231939" y="249560"/>
                      <a:pt x="145815" y="361658"/>
                    </a:cubicBezTo>
                    <a:cubicBezTo>
                      <a:pt x="59662" y="473755"/>
                      <a:pt x="11359" y="599382"/>
                      <a:pt x="958" y="738527"/>
                    </a:cubicBezTo>
                    <a:lnTo>
                      <a:pt x="662635" y="738527"/>
                    </a:lnTo>
                    <a:cubicBezTo>
                      <a:pt x="670486" y="663764"/>
                      <a:pt x="705717" y="603240"/>
                      <a:pt x="768366" y="556852"/>
                    </a:cubicBezTo>
                    <a:cubicBezTo>
                      <a:pt x="831006" y="510463"/>
                      <a:pt x="907972" y="487274"/>
                      <a:pt x="999387" y="487274"/>
                    </a:cubicBezTo>
                    <a:cubicBezTo>
                      <a:pt x="1082879" y="487274"/>
                      <a:pt x="1147492" y="503344"/>
                      <a:pt x="1193194" y="535607"/>
                    </a:cubicBezTo>
                    <a:cubicBezTo>
                      <a:pt x="1238836" y="567788"/>
                      <a:pt x="1261702" y="609640"/>
                      <a:pt x="1261702" y="661233"/>
                    </a:cubicBezTo>
                    <a:cubicBezTo>
                      <a:pt x="1261702" y="723074"/>
                      <a:pt x="1229032" y="768794"/>
                      <a:pt x="1163832" y="798433"/>
                    </a:cubicBezTo>
                    <a:cubicBezTo>
                      <a:pt x="1098552" y="828022"/>
                      <a:pt x="992810" y="860892"/>
                      <a:pt x="846678" y="897012"/>
                    </a:cubicBezTo>
                    <a:cubicBezTo>
                      <a:pt x="690054" y="933072"/>
                      <a:pt x="559504" y="971056"/>
                      <a:pt x="455118" y="1011024"/>
                    </a:cubicBezTo>
                    <a:cubicBezTo>
                      <a:pt x="350712" y="1050962"/>
                      <a:pt x="260643" y="1114068"/>
                      <a:pt x="184961" y="1200445"/>
                    </a:cubicBezTo>
                    <a:cubicBezTo>
                      <a:pt x="109239" y="1286741"/>
                      <a:pt x="71419" y="1403375"/>
                      <a:pt x="71419" y="1550236"/>
                    </a:cubicBezTo>
                    <a:cubicBezTo>
                      <a:pt x="71419" y="1673939"/>
                      <a:pt x="105971" y="1786634"/>
                      <a:pt x="175198" y="1888473"/>
                    </a:cubicBezTo>
                    <a:cubicBezTo>
                      <a:pt x="244303" y="1990232"/>
                      <a:pt x="346128" y="2070736"/>
                      <a:pt x="480584" y="2130035"/>
                    </a:cubicBezTo>
                    <a:cubicBezTo>
                      <a:pt x="615020" y="2189294"/>
                      <a:pt x="774872" y="2218953"/>
                      <a:pt x="960211" y="2218953"/>
                    </a:cubicBezTo>
                    <a:cubicBezTo>
                      <a:pt x="1234323" y="2218953"/>
                      <a:pt x="1450258" y="2151908"/>
                      <a:pt x="1608218" y="2017947"/>
                    </a:cubicBezTo>
                    <a:cubicBezTo>
                      <a:pt x="1766117" y="1883927"/>
                      <a:pt x="1856864" y="1706120"/>
                      <a:pt x="1880337" y="1484537"/>
                    </a:cubicBezTo>
                    <a:lnTo>
                      <a:pt x="1261702" y="1484537"/>
                    </a:lnTo>
                    <a:cubicBezTo>
                      <a:pt x="1251271" y="1559249"/>
                      <a:pt x="1217983" y="1618497"/>
                      <a:pt x="1161869" y="1662354"/>
                    </a:cubicBezTo>
                    <a:cubicBezTo>
                      <a:pt x="1105715" y="1706120"/>
                      <a:pt x="1031997" y="1728043"/>
                      <a:pt x="940653" y="1728043"/>
                    </a:cubicBezTo>
                    <a:cubicBezTo>
                      <a:pt x="862341" y="1728043"/>
                      <a:pt x="802241" y="1713208"/>
                      <a:pt x="760545" y="1683599"/>
                    </a:cubicBezTo>
                    <a:cubicBezTo>
                      <a:pt x="718748" y="1653959"/>
                      <a:pt x="697906" y="1613363"/>
                      <a:pt x="697906" y="1561851"/>
                    </a:cubicBezTo>
                    <a:cubicBezTo>
                      <a:pt x="697906" y="1500000"/>
                      <a:pt x="731173" y="1453622"/>
                      <a:pt x="797738" y="1422696"/>
                    </a:cubicBezTo>
                    <a:cubicBezTo>
                      <a:pt x="864294" y="1391771"/>
                      <a:pt x="968062" y="1360845"/>
                      <a:pt x="1109024" y="1329920"/>
                    </a:cubicBezTo>
                    <a:cubicBezTo>
                      <a:pt x="1270828" y="1288675"/>
                      <a:pt x="1402654" y="1248089"/>
                      <a:pt x="1504480" y="1208172"/>
                    </a:cubicBezTo>
                    <a:cubicBezTo>
                      <a:pt x="1606265" y="1168193"/>
                      <a:pt x="1695656" y="1103800"/>
                      <a:pt x="1772694" y="1014902"/>
                    </a:cubicBezTo>
                    <a:cubicBezTo>
                      <a:pt x="1849660" y="925994"/>
                      <a:pt x="1889464" y="806788"/>
                      <a:pt x="1892094" y="657344"/>
                    </a:cubicBezTo>
                    <a:cubicBezTo>
                      <a:pt x="1892094" y="531070"/>
                      <a:pt x="1856186" y="418314"/>
                      <a:pt x="1784410" y="319148"/>
                    </a:cubicBezTo>
                    <a:cubicBezTo>
                      <a:pt x="1712604" y="219901"/>
                      <a:pt x="1609503" y="141939"/>
                      <a:pt x="1475118" y="85282"/>
                    </a:cubicBezTo>
                    <a:cubicBezTo>
                      <a:pt x="1340611" y="28626"/>
                      <a:pt x="1184705" y="252"/>
                      <a:pt x="1007198" y="252"/>
                    </a:cubicBezTo>
                    <a:cubicBezTo>
                      <a:pt x="816628" y="252"/>
                      <a:pt x="646972" y="32433"/>
                      <a:pt x="498200" y="96877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 rot="10800000" flipH="1">
                <a:off x="2964500" y="341269"/>
                <a:ext cx="50744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40" h="711794" extrusionOk="0">
                    <a:moveTo>
                      <a:pt x="408097" y="514300"/>
                    </a:moveTo>
                    <a:cubicBezTo>
                      <a:pt x="439472" y="496650"/>
                      <a:pt x="463978" y="470687"/>
                      <a:pt x="481613" y="436389"/>
                    </a:cubicBezTo>
                    <a:cubicBezTo>
                      <a:pt x="499238" y="402071"/>
                      <a:pt x="508041" y="360878"/>
                      <a:pt x="508041" y="312788"/>
                    </a:cubicBezTo>
                    <a:lnTo>
                      <a:pt x="508041" y="171"/>
                    </a:lnTo>
                    <a:lnTo>
                      <a:pt x="373494" y="171"/>
                    </a:lnTo>
                    <a:lnTo>
                      <a:pt x="373494" y="294510"/>
                    </a:lnTo>
                    <a:cubicBezTo>
                      <a:pt x="373494" y="336828"/>
                      <a:pt x="362921" y="369363"/>
                      <a:pt x="341774" y="392137"/>
                    </a:cubicBezTo>
                    <a:cubicBezTo>
                      <a:pt x="320638" y="414891"/>
                      <a:pt x="291802" y="426283"/>
                      <a:pt x="255277" y="426283"/>
                    </a:cubicBezTo>
                    <a:cubicBezTo>
                      <a:pt x="218114" y="426283"/>
                      <a:pt x="188803" y="414891"/>
                      <a:pt x="167343" y="392137"/>
                    </a:cubicBezTo>
                    <a:cubicBezTo>
                      <a:pt x="145863" y="369363"/>
                      <a:pt x="135148" y="336828"/>
                      <a:pt x="135148" y="294510"/>
                    </a:cubicBezTo>
                    <a:lnTo>
                      <a:pt x="135148" y="171"/>
                    </a:lnTo>
                    <a:lnTo>
                      <a:pt x="601" y="171"/>
                    </a:lnTo>
                    <a:lnTo>
                      <a:pt x="601" y="711965"/>
                    </a:lnTo>
                    <a:lnTo>
                      <a:pt x="135148" y="711965"/>
                    </a:lnTo>
                    <a:lnTo>
                      <a:pt x="135148" y="466687"/>
                    </a:lnTo>
                    <a:cubicBezTo>
                      <a:pt x="152439" y="489775"/>
                      <a:pt x="175508" y="507880"/>
                      <a:pt x="204344" y="521024"/>
                    </a:cubicBezTo>
                    <a:cubicBezTo>
                      <a:pt x="233170" y="534168"/>
                      <a:pt x="265203" y="540750"/>
                      <a:pt x="300443" y="540750"/>
                    </a:cubicBezTo>
                    <a:cubicBezTo>
                      <a:pt x="340813" y="540750"/>
                      <a:pt x="376691" y="531920"/>
                      <a:pt x="408097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1" name="Google Shape;151;p14"/>
              <p:cNvSpPr/>
              <p:nvPr/>
            </p:nvSpPr>
            <p:spPr>
              <a:xfrm rot="10800000" flipH="1">
                <a:off x="3546906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437" y="135295"/>
                    </a:moveTo>
                    <a:cubicBezTo>
                      <a:pt x="360887" y="147153"/>
                      <a:pt x="378027" y="164944"/>
                      <a:pt x="390856" y="188680"/>
                    </a:cubicBezTo>
                    <a:cubicBezTo>
                      <a:pt x="403655" y="212396"/>
                      <a:pt x="410080" y="241256"/>
                      <a:pt x="410080" y="275250"/>
                    </a:cubicBezTo>
                    <a:cubicBezTo>
                      <a:pt x="410080" y="325891"/>
                      <a:pt x="396765" y="364857"/>
                      <a:pt x="370196" y="392117"/>
                    </a:cubicBezTo>
                    <a:cubicBezTo>
                      <a:pt x="343596" y="419366"/>
                      <a:pt x="311087" y="433006"/>
                      <a:pt x="272639" y="433006"/>
                    </a:cubicBezTo>
                    <a:cubicBezTo>
                      <a:pt x="234202" y="433006"/>
                      <a:pt x="201997" y="419366"/>
                      <a:pt x="176054" y="392117"/>
                    </a:cubicBezTo>
                    <a:cubicBezTo>
                      <a:pt x="150102" y="364857"/>
                      <a:pt x="137121" y="325891"/>
                      <a:pt x="137121" y="275250"/>
                    </a:cubicBezTo>
                    <a:cubicBezTo>
                      <a:pt x="137121" y="224588"/>
                      <a:pt x="149768" y="185622"/>
                      <a:pt x="175093" y="158383"/>
                    </a:cubicBezTo>
                    <a:cubicBezTo>
                      <a:pt x="200388" y="131113"/>
                      <a:pt x="232269" y="117503"/>
                      <a:pt x="270717" y="117503"/>
                    </a:cubicBezTo>
                    <a:cubicBezTo>
                      <a:pt x="295061" y="117503"/>
                      <a:pt x="317967" y="123427"/>
                      <a:pt x="339437" y="135295"/>
                    </a:cubicBezTo>
                    <a:moveTo>
                      <a:pt x="132325" y="34296"/>
                    </a:moveTo>
                    <a:cubicBezTo>
                      <a:pt x="91318" y="57049"/>
                      <a:pt x="59112" y="89271"/>
                      <a:pt x="35730" y="130961"/>
                    </a:cubicBezTo>
                    <a:cubicBezTo>
                      <a:pt x="12338" y="172640"/>
                      <a:pt x="652" y="220740"/>
                      <a:pt x="652" y="275250"/>
                    </a:cubicBezTo>
                    <a:cubicBezTo>
                      <a:pt x="652" y="329749"/>
                      <a:pt x="12672" y="377849"/>
                      <a:pt x="36691" y="419528"/>
                    </a:cubicBezTo>
                    <a:cubicBezTo>
                      <a:pt x="60721" y="461208"/>
                      <a:pt x="93543" y="493440"/>
                      <a:pt x="135209" y="516204"/>
                    </a:cubicBezTo>
                    <a:cubicBezTo>
                      <a:pt x="176844" y="538957"/>
                      <a:pt x="223295" y="550349"/>
                      <a:pt x="274562" y="550349"/>
                    </a:cubicBezTo>
                    <a:cubicBezTo>
                      <a:pt x="325819" y="550349"/>
                      <a:pt x="372260" y="538957"/>
                      <a:pt x="413925" y="516204"/>
                    </a:cubicBezTo>
                    <a:cubicBezTo>
                      <a:pt x="455570" y="493440"/>
                      <a:pt x="488402" y="461208"/>
                      <a:pt x="512432" y="419528"/>
                    </a:cubicBezTo>
                    <a:cubicBezTo>
                      <a:pt x="536462" y="377849"/>
                      <a:pt x="548472" y="329749"/>
                      <a:pt x="548472" y="275250"/>
                    </a:cubicBezTo>
                    <a:cubicBezTo>
                      <a:pt x="548472" y="220740"/>
                      <a:pt x="536138" y="172640"/>
                      <a:pt x="511471" y="130961"/>
                    </a:cubicBezTo>
                    <a:cubicBezTo>
                      <a:pt x="486794" y="89271"/>
                      <a:pt x="453476" y="57049"/>
                      <a:pt x="411517" y="34296"/>
                    </a:cubicBezTo>
                    <a:cubicBezTo>
                      <a:pt x="369538" y="11532"/>
                      <a:pt x="322611" y="150"/>
                      <a:pt x="270717" y="150"/>
                    </a:cubicBezTo>
                    <a:cubicBezTo>
                      <a:pt x="219450" y="150"/>
                      <a:pt x="173323" y="11532"/>
                      <a:pt x="132325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2" name="Google Shape;152;p14"/>
              <p:cNvSpPr/>
              <p:nvPr/>
            </p:nvSpPr>
            <p:spPr>
              <a:xfrm rot="10800000" flipH="1">
                <a:off x="4139893" y="511523"/>
                <a:ext cx="554538" cy="804135"/>
              </a:xfrm>
              <a:custGeom>
                <a:avLst/>
                <a:gdLst/>
                <a:ahLst/>
                <a:cxnLst/>
                <a:rect l="l" t="t" r="r" b="b"/>
                <a:pathLst>
                  <a:path w="554538" h="804135" extrusionOk="0">
                    <a:moveTo>
                      <a:pt x="400523" y="613402"/>
                    </a:moveTo>
                    <a:cubicBezTo>
                      <a:pt x="387703" y="636794"/>
                      <a:pt x="370412" y="654758"/>
                      <a:pt x="348638" y="667264"/>
                    </a:cubicBezTo>
                    <a:cubicBezTo>
                      <a:pt x="326845" y="679770"/>
                      <a:pt x="303462" y="686017"/>
                      <a:pt x="278471" y="686017"/>
                    </a:cubicBezTo>
                    <a:cubicBezTo>
                      <a:pt x="253480" y="686017"/>
                      <a:pt x="230422" y="679921"/>
                      <a:pt x="209265" y="667740"/>
                    </a:cubicBezTo>
                    <a:cubicBezTo>
                      <a:pt x="188139" y="655548"/>
                      <a:pt x="170979" y="637756"/>
                      <a:pt x="157846" y="614354"/>
                    </a:cubicBezTo>
                    <a:cubicBezTo>
                      <a:pt x="144703" y="590942"/>
                      <a:pt x="138157" y="563206"/>
                      <a:pt x="138157" y="531157"/>
                    </a:cubicBezTo>
                    <a:cubicBezTo>
                      <a:pt x="138157" y="499087"/>
                      <a:pt x="144703" y="471037"/>
                      <a:pt x="157846" y="446987"/>
                    </a:cubicBezTo>
                    <a:cubicBezTo>
                      <a:pt x="170979" y="422938"/>
                      <a:pt x="188271" y="404508"/>
                      <a:pt x="209751" y="391678"/>
                    </a:cubicBezTo>
                    <a:cubicBezTo>
                      <a:pt x="231201" y="378848"/>
                      <a:pt x="254107" y="372448"/>
                      <a:pt x="278471" y="372448"/>
                    </a:cubicBezTo>
                    <a:cubicBezTo>
                      <a:pt x="303462" y="372448"/>
                      <a:pt x="326845" y="378696"/>
                      <a:pt x="348638" y="391202"/>
                    </a:cubicBezTo>
                    <a:cubicBezTo>
                      <a:pt x="370412" y="403698"/>
                      <a:pt x="387703" y="421652"/>
                      <a:pt x="400523" y="445063"/>
                    </a:cubicBezTo>
                    <a:cubicBezTo>
                      <a:pt x="413342" y="468465"/>
                      <a:pt x="419747" y="496525"/>
                      <a:pt x="419747" y="529233"/>
                    </a:cubicBezTo>
                    <a:cubicBezTo>
                      <a:pt x="419747" y="561930"/>
                      <a:pt x="413342" y="589980"/>
                      <a:pt x="400523" y="613402"/>
                    </a:cubicBezTo>
                    <a:moveTo>
                      <a:pt x="348638" y="780759"/>
                    </a:moveTo>
                    <a:cubicBezTo>
                      <a:pt x="378729" y="765043"/>
                      <a:pt x="402455" y="744699"/>
                      <a:pt x="419747" y="719687"/>
                    </a:cubicBezTo>
                    <a:lnTo>
                      <a:pt x="419747" y="795675"/>
                    </a:lnTo>
                    <a:lnTo>
                      <a:pt x="555255" y="795675"/>
                    </a:lnTo>
                    <a:lnTo>
                      <a:pt x="555255" y="258943"/>
                    </a:lnTo>
                    <a:cubicBezTo>
                      <a:pt x="555255" y="209578"/>
                      <a:pt x="545319" y="165488"/>
                      <a:pt x="525468" y="126684"/>
                    </a:cubicBezTo>
                    <a:cubicBezTo>
                      <a:pt x="505607" y="87890"/>
                      <a:pt x="475810" y="57107"/>
                      <a:pt x="436077" y="34343"/>
                    </a:cubicBezTo>
                    <a:cubicBezTo>
                      <a:pt x="396344" y="11589"/>
                      <a:pt x="348294" y="197"/>
                      <a:pt x="291928" y="197"/>
                    </a:cubicBezTo>
                    <a:cubicBezTo>
                      <a:pt x="216317" y="197"/>
                      <a:pt x="154325" y="17837"/>
                      <a:pt x="105952" y="53097"/>
                    </a:cubicBezTo>
                    <a:cubicBezTo>
                      <a:pt x="57568" y="88377"/>
                      <a:pt x="30189" y="136466"/>
                      <a:pt x="23775" y="197375"/>
                    </a:cubicBezTo>
                    <a:lnTo>
                      <a:pt x="157361" y="197375"/>
                    </a:lnTo>
                    <a:cubicBezTo>
                      <a:pt x="164413" y="173022"/>
                      <a:pt x="179620" y="153610"/>
                      <a:pt x="203022" y="139190"/>
                    </a:cubicBezTo>
                    <a:cubicBezTo>
                      <a:pt x="226405" y="124760"/>
                      <a:pt x="254745" y="117550"/>
                      <a:pt x="288073" y="117550"/>
                    </a:cubicBezTo>
                    <a:cubicBezTo>
                      <a:pt x="327158" y="117550"/>
                      <a:pt x="358857" y="129256"/>
                      <a:pt x="383231" y="152658"/>
                    </a:cubicBezTo>
                    <a:cubicBezTo>
                      <a:pt x="407575" y="176070"/>
                      <a:pt x="419747" y="211491"/>
                      <a:pt x="419747" y="258943"/>
                    </a:cubicBezTo>
                    <a:lnTo>
                      <a:pt x="419747" y="341664"/>
                    </a:lnTo>
                    <a:cubicBezTo>
                      <a:pt x="402455" y="316663"/>
                      <a:pt x="378567" y="295813"/>
                      <a:pt x="348153" y="279145"/>
                    </a:cubicBezTo>
                    <a:cubicBezTo>
                      <a:pt x="317698" y="262477"/>
                      <a:pt x="282953" y="254133"/>
                      <a:pt x="243858" y="254133"/>
                    </a:cubicBezTo>
                    <a:cubicBezTo>
                      <a:pt x="199026" y="254133"/>
                      <a:pt x="158008" y="265677"/>
                      <a:pt x="120845" y="288765"/>
                    </a:cubicBezTo>
                    <a:cubicBezTo>
                      <a:pt x="83682" y="311843"/>
                      <a:pt x="54371" y="344388"/>
                      <a:pt x="32921" y="386392"/>
                    </a:cubicBezTo>
                    <a:cubicBezTo>
                      <a:pt x="11441" y="428386"/>
                      <a:pt x="716" y="476637"/>
                      <a:pt x="716" y="531157"/>
                    </a:cubicBezTo>
                    <a:cubicBezTo>
                      <a:pt x="716" y="585028"/>
                      <a:pt x="11441" y="632784"/>
                      <a:pt x="32921" y="674484"/>
                    </a:cubicBezTo>
                    <a:cubicBezTo>
                      <a:pt x="54371" y="716153"/>
                      <a:pt x="83521" y="748213"/>
                      <a:pt x="120360" y="770673"/>
                    </a:cubicBezTo>
                    <a:cubicBezTo>
                      <a:pt x="157199" y="793103"/>
                      <a:pt x="198358" y="804333"/>
                      <a:pt x="243858" y="804333"/>
                    </a:cubicBezTo>
                    <a:cubicBezTo>
                      <a:pt x="283591" y="804333"/>
                      <a:pt x="318507" y="796475"/>
                      <a:pt x="348638" y="780759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3" name="Google Shape;153;p14"/>
              <p:cNvSpPr/>
              <p:nvPr/>
            </p:nvSpPr>
            <p:spPr>
              <a:xfrm rot="10800000" flipH="1">
                <a:off x="4772277" y="511525"/>
                <a:ext cx="529557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29557" h="550199" extrusionOk="0">
                    <a:moveTo>
                      <a:pt x="390982" y="325292"/>
                    </a:moveTo>
                    <a:cubicBezTo>
                      <a:pt x="390335" y="359914"/>
                      <a:pt x="377850" y="387650"/>
                      <a:pt x="353496" y="408499"/>
                    </a:cubicBezTo>
                    <a:cubicBezTo>
                      <a:pt x="329132" y="429319"/>
                      <a:pt x="299345" y="439759"/>
                      <a:pt x="264105" y="439759"/>
                    </a:cubicBezTo>
                    <a:cubicBezTo>
                      <a:pt x="230787" y="439759"/>
                      <a:pt x="202760" y="429653"/>
                      <a:pt x="180015" y="409451"/>
                    </a:cubicBezTo>
                    <a:cubicBezTo>
                      <a:pt x="157260" y="389249"/>
                      <a:pt x="143338" y="361190"/>
                      <a:pt x="138219" y="325292"/>
                    </a:cubicBezTo>
                    <a:close/>
                    <a:moveTo>
                      <a:pt x="526491" y="234875"/>
                    </a:moveTo>
                    <a:lnTo>
                      <a:pt x="137257" y="234875"/>
                    </a:lnTo>
                    <a:cubicBezTo>
                      <a:pt x="140444" y="196395"/>
                      <a:pt x="153901" y="166249"/>
                      <a:pt x="177607" y="144458"/>
                    </a:cubicBezTo>
                    <a:cubicBezTo>
                      <a:pt x="201313" y="122646"/>
                      <a:pt x="230483" y="111750"/>
                      <a:pt x="265076" y="111750"/>
                    </a:cubicBezTo>
                    <a:cubicBezTo>
                      <a:pt x="315048" y="111750"/>
                      <a:pt x="350602" y="133228"/>
                      <a:pt x="371759" y="176193"/>
                    </a:cubicBezTo>
                    <a:lnTo>
                      <a:pt x="516869" y="176193"/>
                    </a:lnTo>
                    <a:cubicBezTo>
                      <a:pt x="501510" y="124884"/>
                      <a:pt x="472016" y="82728"/>
                      <a:pt x="428469" y="49706"/>
                    </a:cubicBezTo>
                    <a:cubicBezTo>
                      <a:pt x="384871" y="16664"/>
                      <a:pt x="331378" y="169"/>
                      <a:pt x="267960" y="169"/>
                    </a:cubicBezTo>
                    <a:cubicBezTo>
                      <a:pt x="216682" y="169"/>
                      <a:pt x="170717" y="11551"/>
                      <a:pt x="130043" y="34325"/>
                    </a:cubicBezTo>
                    <a:cubicBezTo>
                      <a:pt x="89349" y="57068"/>
                      <a:pt x="57630" y="89300"/>
                      <a:pt x="34885" y="130980"/>
                    </a:cubicBezTo>
                    <a:cubicBezTo>
                      <a:pt x="12150" y="172659"/>
                      <a:pt x="778" y="220759"/>
                      <a:pt x="778" y="275268"/>
                    </a:cubicBezTo>
                    <a:cubicBezTo>
                      <a:pt x="778" y="330406"/>
                      <a:pt x="11988" y="378819"/>
                      <a:pt x="34399" y="420519"/>
                    </a:cubicBezTo>
                    <a:cubicBezTo>
                      <a:pt x="56841" y="462189"/>
                      <a:pt x="88236" y="494249"/>
                      <a:pt x="128596" y="516709"/>
                    </a:cubicBezTo>
                    <a:cubicBezTo>
                      <a:pt x="168977" y="539148"/>
                      <a:pt x="215418" y="550368"/>
                      <a:pt x="267960" y="550368"/>
                    </a:cubicBezTo>
                    <a:cubicBezTo>
                      <a:pt x="318569" y="550368"/>
                      <a:pt x="363907" y="539452"/>
                      <a:pt x="403964" y="517660"/>
                    </a:cubicBezTo>
                    <a:cubicBezTo>
                      <a:pt x="443990" y="495859"/>
                      <a:pt x="475072" y="464913"/>
                      <a:pt x="497169" y="424843"/>
                    </a:cubicBezTo>
                    <a:cubicBezTo>
                      <a:pt x="519287" y="384764"/>
                      <a:pt x="530336" y="338750"/>
                      <a:pt x="530336" y="286812"/>
                    </a:cubicBezTo>
                    <a:cubicBezTo>
                      <a:pt x="530336" y="267573"/>
                      <a:pt x="529051" y="250267"/>
                      <a:pt x="526491" y="234875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4" name="Google Shape;154;p14"/>
              <p:cNvSpPr/>
              <p:nvPr/>
            </p:nvSpPr>
            <p:spPr>
              <a:xfrm rot="10800000" flipH="1">
                <a:off x="5351810" y="511523"/>
                <a:ext cx="442089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442089" h="550199" extrusionOk="0">
                    <a:moveTo>
                      <a:pt x="116131" y="23703"/>
                    </a:moveTo>
                    <a:cubicBezTo>
                      <a:pt x="81538" y="39419"/>
                      <a:pt x="54139" y="60734"/>
                      <a:pt x="33974" y="87660"/>
                    </a:cubicBezTo>
                    <a:cubicBezTo>
                      <a:pt x="13779" y="114606"/>
                      <a:pt x="2740" y="144418"/>
                      <a:pt x="808" y="177125"/>
                    </a:cubicBezTo>
                    <a:lnTo>
                      <a:pt x="136316" y="177125"/>
                    </a:lnTo>
                    <a:cubicBezTo>
                      <a:pt x="138866" y="156589"/>
                      <a:pt x="148953" y="139618"/>
                      <a:pt x="166589" y="126150"/>
                    </a:cubicBezTo>
                    <a:cubicBezTo>
                      <a:pt x="184204" y="112672"/>
                      <a:pt x="206139" y="105948"/>
                      <a:pt x="232415" y="105948"/>
                    </a:cubicBezTo>
                    <a:cubicBezTo>
                      <a:pt x="258054" y="105948"/>
                      <a:pt x="278077" y="111062"/>
                      <a:pt x="292505" y="121340"/>
                    </a:cubicBezTo>
                    <a:cubicBezTo>
                      <a:pt x="306903" y="131588"/>
                      <a:pt x="314117" y="144742"/>
                      <a:pt x="314117" y="160772"/>
                    </a:cubicBezTo>
                    <a:cubicBezTo>
                      <a:pt x="314117" y="178087"/>
                      <a:pt x="305294" y="191069"/>
                      <a:pt x="287679" y="199727"/>
                    </a:cubicBezTo>
                    <a:cubicBezTo>
                      <a:pt x="270064" y="208385"/>
                      <a:pt x="242037" y="217843"/>
                      <a:pt x="203590" y="228101"/>
                    </a:cubicBezTo>
                    <a:cubicBezTo>
                      <a:pt x="163857" y="237721"/>
                      <a:pt x="131358" y="247655"/>
                      <a:pt x="106044" y="257923"/>
                    </a:cubicBezTo>
                    <a:cubicBezTo>
                      <a:pt x="80719" y="268171"/>
                      <a:pt x="58965" y="283897"/>
                      <a:pt x="40682" y="305050"/>
                    </a:cubicBezTo>
                    <a:cubicBezTo>
                      <a:pt x="22420" y="326214"/>
                      <a:pt x="13303" y="354740"/>
                      <a:pt x="13303" y="390658"/>
                    </a:cubicBezTo>
                    <a:cubicBezTo>
                      <a:pt x="13303" y="420155"/>
                      <a:pt x="21782" y="447081"/>
                      <a:pt x="38770" y="471455"/>
                    </a:cubicBezTo>
                    <a:cubicBezTo>
                      <a:pt x="55748" y="495829"/>
                      <a:pt x="80091" y="515069"/>
                      <a:pt x="111811" y="529175"/>
                    </a:cubicBezTo>
                    <a:cubicBezTo>
                      <a:pt x="143530" y="543270"/>
                      <a:pt x="180855" y="550338"/>
                      <a:pt x="223785" y="550338"/>
                    </a:cubicBezTo>
                    <a:cubicBezTo>
                      <a:pt x="287214" y="550338"/>
                      <a:pt x="337823" y="534471"/>
                      <a:pt x="375623" y="502725"/>
                    </a:cubicBezTo>
                    <a:cubicBezTo>
                      <a:pt x="413434" y="470979"/>
                      <a:pt x="434266" y="428175"/>
                      <a:pt x="438101" y="374314"/>
                    </a:cubicBezTo>
                    <a:lnTo>
                      <a:pt x="309311" y="374314"/>
                    </a:lnTo>
                    <a:cubicBezTo>
                      <a:pt x="307389" y="395478"/>
                      <a:pt x="298566" y="412297"/>
                      <a:pt x="282883" y="424803"/>
                    </a:cubicBezTo>
                    <a:cubicBezTo>
                      <a:pt x="267170" y="437309"/>
                      <a:pt x="246196" y="443567"/>
                      <a:pt x="219920" y="443567"/>
                    </a:cubicBezTo>
                    <a:cubicBezTo>
                      <a:pt x="195576" y="443567"/>
                      <a:pt x="176838" y="439071"/>
                      <a:pt x="163715" y="430109"/>
                    </a:cubicBezTo>
                    <a:cubicBezTo>
                      <a:pt x="150562" y="421117"/>
                      <a:pt x="144016" y="408611"/>
                      <a:pt x="144016" y="392592"/>
                    </a:cubicBezTo>
                    <a:cubicBezTo>
                      <a:pt x="144016" y="374628"/>
                      <a:pt x="152970" y="360998"/>
                      <a:pt x="170909" y="351712"/>
                    </a:cubicBezTo>
                    <a:cubicBezTo>
                      <a:pt x="188848" y="342406"/>
                      <a:pt x="216712" y="332948"/>
                      <a:pt x="254533" y="323328"/>
                    </a:cubicBezTo>
                    <a:cubicBezTo>
                      <a:pt x="292981" y="313708"/>
                      <a:pt x="324680" y="303764"/>
                      <a:pt x="349671" y="293517"/>
                    </a:cubicBezTo>
                    <a:cubicBezTo>
                      <a:pt x="374662" y="283249"/>
                      <a:pt x="396294" y="267381"/>
                      <a:pt x="414557" y="245893"/>
                    </a:cubicBezTo>
                    <a:cubicBezTo>
                      <a:pt x="432819" y="224405"/>
                      <a:pt x="442259" y="196031"/>
                      <a:pt x="442897" y="160772"/>
                    </a:cubicBezTo>
                    <a:cubicBezTo>
                      <a:pt x="442897" y="129998"/>
                      <a:pt x="434398" y="102414"/>
                      <a:pt x="417430" y="78050"/>
                    </a:cubicBezTo>
                    <a:cubicBezTo>
                      <a:pt x="400453" y="53666"/>
                      <a:pt x="376109" y="34599"/>
                      <a:pt x="344390" y="20817"/>
                    </a:cubicBezTo>
                    <a:cubicBezTo>
                      <a:pt x="312670" y="7035"/>
                      <a:pt x="275669" y="139"/>
                      <a:pt x="233387" y="139"/>
                    </a:cubicBezTo>
                    <a:cubicBezTo>
                      <a:pt x="189809" y="139"/>
                      <a:pt x="150744" y="7997"/>
                      <a:pt x="116131" y="2370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5" name="Google Shape;155;p14"/>
              <p:cNvSpPr/>
              <p:nvPr/>
            </p:nvSpPr>
            <p:spPr>
              <a:xfrm rot="10800000" flipH="1">
                <a:off x="5850605" y="511524"/>
                <a:ext cx="514188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14188" h="550199" extrusionOk="0">
                    <a:moveTo>
                      <a:pt x="34481" y="420043"/>
                    </a:moveTo>
                    <a:cubicBezTo>
                      <a:pt x="56922" y="461408"/>
                      <a:pt x="87974" y="493468"/>
                      <a:pt x="127707" y="516232"/>
                    </a:cubicBezTo>
                    <a:cubicBezTo>
                      <a:pt x="167439" y="538986"/>
                      <a:pt x="212919" y="550378"/>
                      <a:pt x="264186" y="550378"/>
                    </a:cubicBezTo>
                    <a:cubicBezTo>
                      <a:pt x="330175" y="550378"/>
                      <a:pt x="384811" y="533862"/>
                      <a:pt x="428065" y="500840"/>
                    </a:cubicBezTo>
                    <a:cubicBezTo>
                      <a:pt x="471309" y="467798"/>
                      <a:pt x="500276" y="421481"/>
                      <a:pt x="515038" y="361847"/>
                    </a:cubicBezTo>
                    <a:lnTo>
                      <a:pt x="369908" y="361847"/>
                    </a:lnTo>
                    <a:cubicBezTo>
                      <a:pt x="362218" y="384935"/>
                      <a:pt x="349237" y="403041"/>
                      <a:pt x="330974" y="416195"/>
                    </a:cubicBezTo>
                    <a:cubicBezTo>
                      <a:pt x="312721" y="429328"/>
                      <a:pt x="290138" y="435910"/>
                      <a:pt x="263225" y="435910"/>
                    </a:cubicBezTo>
                    <a:cubicBezTo>
                      <a:pt x="224797" y="435910"/>
                      <a:pt x="194343" y="421967"/>
                      <a:pt x="171922" y="394069"/>
                    </a:cubicBezTo>
                    <a:cubicBezTo>
                      <a:pt x="149480" y="366171"/>
                      <a:pt x="138290" y="326577"/>
                      <a:pt x="138290" y="275278"/>
                    </a:cubicBezTo>
                    <a:cubicBezTo>
                      <a:pt x="138290" y="224616"/>
                      <a:pt x="149480" y="185347"/>
                      <a:pt x="171922" y="157449"/>
                    </a:cubicBezTo>
                    <a:cubicBezTo>
                      <a:pt x="194343" y="129551"/>
                      <a:pt x="224797" y="115597"/>
                      <a:pt x="263225" y="115597"/>
                    </a:cubicBezTo>
                    <a:cubicBezTo>
                      <a:pt x="317679" y="115597"/>
                      <a:pt x="353233" y="139971"/>
                      <a:pt x="369908" y="188709"/>
                    </a:cubicBezTo>
                    <a:lnTo>
                      <a:pt x="515038" y="188709"/>
                    </a:lnTo>
                    <a:cubicBezTo>
                      <a:pt x="500276" y="130989"/>
                      <a:pt x="471126" y="85137"/>
                      <a:pt x="427579" y="51154"/>
                    </a:cubicBezTo>
                    <a:cubicBezTo>
                      <a:pt x="383992" y="17160"/>
                      <a:pt x="329547" y="178"/>
                      <a:pt x="264186" y="178"/>
                    </a:cubicBezTo>
                    <a:cubicBezTo>
                      <a:pt x="212919" y="178"/>
                      <a:pt x="167439" y="11560"/>
                      <a:pt x="127707" y="34324"/>
                    </a:cubicBezTo>
                    <a:cubicBezTo>
                      <a:pt x="87974" y="57077"/>
                      <a:pt x="56922" y="89157"/>
                      <a:pt x="34481" y="130513"/>
                    </a:cubicBezTo>
                    <a:cubicBezTo>
                      <a:pt x="12060" y="171869"/>
                      <a:pt x="849" y="220120"/>
                      <a:pt x="849" y="275278"/>
                    </a:cubicBezTo>
                    <a:cubicBezTo>
                      <a:pt x="849" y="330415"/>
                      <a:pt x="12060" y="378677"/>
                      <a:pt x="34481" y="42004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6" name="Google Shape;156;p14"/>
              <p:cNvSpPr/>
              <p:nvPr/>
            </p:nvSpPr>
            <p:spPr>
              <a:xfrm rot="10800000" flipH="1">
                <a:off x="6444549" y="341269"/>
                <a:ext cx="50745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50" h="711794" extrusionOk="0">
                    <a:moveTo>
                      <a:pt x="408441" y="514300"/>
                    </a:moveTo>
                    <a:cubicBezTo>
                      <a:pt x="439837" y="496650"/>
                      <a:pt x="464342" y="470687"/>
                      <a:pt x="481957" y="436389"/>
                    </a:cubicBezTo>
                    <a:cubicBezTo>
                      <a:pt x="499582" y="402071"/>
                      <a:pt x="508395" y="360878"/>
                      <a:pt x="508395" y="312788"/>
                    </a:cubicBezTo>
                    <a:lnTo>
                      <a:pt x="508395" y="171"/>
                    </a:lnTo>
                    <a:lnTo>
                      <a:pt x="373848" y="171"/>
                    </a:lnTo>
                    <a:lnTo>
                      <a:pt x="373848" y="294510"/>
                    </a:lnTo>
                    <a:cubicBezTo>
                      <a:pt x="373848" y="336828"/>
                      <a:pt x="363285" y="369363"/>
                      <a:pt x="342129" y="392137"/>
                    </a:cubicBezTo>
                    <a:cubicBezTo>
                      <a:pt x="320982" y="414891"/>
                      <a:pt x="292156" y="426283"/>
                      <a:pt x="255631" y="426283"/>
                    </a:cubicBezTo>
                    <a:cubicBezTo>
                      <a:pt x="218468" y="426283"/>
                      <a:pt x="189167" y="414891"/>
                      <a:pt x="167687" y="392137"/>
                    </a:cubicBezTo>
                    <a:cubicBezTo>
                      <a:pt x="146217" y="369363"/>
                      <a:pt x="135492" y="336828"/>
                      <a:pt x="135492" y="294510"/>
                    </a:cubicBezTo>
                    <a:lnTo>
                      <a:pt x="135492" y="171"/>
                    </a:lnTo>
                    <a:lnTo>
                      <a:pt x="945" y="171"/>
                    </a:lnTo>
                    <a:lnTo>
                      <a:pt x="945" y="711965"/>
                    </a:lnTo>
                    <a:lnTo>
                      <a:pt x="135492" y="711965"/>
                    </a:lnTo>
                    <a:lnTo>
                      <a:pt x="135492" y="466687"/>
                    </a:lnTo>
                    <a:cubicBezTo>
                      <a:pt x="152803" y="489775"/>
                      <a:pt x="175862" y="507880"/>
                      <a:pt x="204688" y="521024"/>
                    </a:cubicBezTo>
                    <a:cubicBezTo>
                      <a:pt x="233534" y="534168"/>
                      <a:pt x="265557" y="540750"/>
                      <a:pt x="300807" y="540750"/>
                    </a:cubicBezTo>
                    <a:cubicBezTo>
                      <a:pt x="341167" y="540750"/>
                      <a:pt x="377045" y="531920"/>
                      <a:pt x="408441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7" name="Google Shape;157;p14"/>
              <p:cNvSpPr/>
              <p:nvPr/>
            </p:nvSpPr>
            <p:spPr>
              <a:xfrm rot="10800000" flipH="1">
                <a:off x="7026965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781" y="135295"/>
                    </a:moveTo>
                    <a:cubicBezTo>
                      <a:pt x="361231" y="147153"/>
                      <a:pt x="378371" y="164944"/>
                      <a:pt x="391210" y="188680"/>
                    </a:cubicBezTo>
                    <a:cubicBezTo>
                      <a:pt x="403999" y="212396"/>
                      <a:pt x="410414" y="241256"/>
                      <a:pt x="410414" y="275250"/>
                    </a:cubicBezTo>
                    <a:cubicBezTo>
                      <a:pt x="410414" y="325891"/>
                      <a:pt x="397109" y="364857"/>
                      <a:pt x="370540" y="392117"/>
                    </a:cubicBezTo>
                    <a:cubicBezTo>
                      <a:pt x="343940" y="419366"/>
                      <a:pt x="311421" y="433006"/>
                      <a:pt x="272993" y="433006"/>
                    </a:cubicBezTo>
                    <a:cubicBezTo>
                      <a:pt x="234546" y="433006"/>
                      <a:pt x="202341" y="419366"/>
                      <a:pt x="176388" y="392117"/>
                    </a:cubicBezTo>
                    <a:cubicBezTo>
                      <a:pt x="150456" y="364857"/>
                      <a:pt x="137475" y="325891"/>
                      <a:pt x="137475" y="275250"/>
                    </a:cubicBezTo>
                    <a:cubicBezTo>
                      <a:pt x="137475" y="224588"/>
                      <a:pt x="150112" y="185622"/>
                      <a:pt x="175427" y="158383"/>
                    </a:cubicBezTo>
                    <a:cubicBezTo>
                      <a:pt x="200732" y="131113"/>
                      <a:pt x="232613" y="117503"/>
                      <a:pt x="271061" y="117503"/>
                    </a:cubicBezTo>
                    <a:cubicBezTo>
                      <a:pt x="295404" y="117503"/>
                      <a:pt x="318311" y="123427"/>
                      <a:pt x="339781" y="135295"/>
                    </a:cubicBezTo>
                    <a:moveTo>
                      <a:pt x="132659" y="34296"/>
                    </a:moveTo>
                    <a:cubicBezTo>
                      <a:pt x="91661" y="57049"/>
                      <a:pt x="59456" y="89271"/>
                      <a:pt x="36074" y="130961"/>
                    </a:cubicBezTo>
                    <a:cubicBezTo>
                      <a:pt x="12671" y="172640"/>
                      <a:pt x="995" y="220740"/>
                      <a:pt x="995" y="275250"/>
                    </a:cubicBezTo>
                    <a:cubicBezTo>
                      <a:pt x="995" y="329749"/>
                      <a:pt x="13015" y="377849"/>
                      <a:pt x="37035" y="419528"/>
                    </a:cubicBezTo>
                    <a:cubicBezTo>
                      <a:pt x="61065" y="461208"/>
                      <a:pt x="93887" y="493440"/>
                      <a:pt x="135553" y="516204"/>
                    </a:cubicBezTo>
                    <a:cubicBezTo>
                      <a:pt x="177188" y="538957"/>
                      <a:pt x="223639" y="550349"/>
                      <a:pt x="274896" y="550349"/>
                    </a:cubicBezTo>
                    <a:cubicBezTo>
                      <a:pt x="326163" y="550349"/>
                      <a:pt x="372604" y="538957"/>
                      <a:pt x="414269" y="516204"/>
                    </a:cubicBezTo>
                    <a:cubicBezTo>
                      <a:pt x="455904" y="493440"/>
                      <a:pt x="488756" y="461208"/>
                      <a:pt x="512776" y="419528"/>
                    </a:cubicBezTo>
                    <a:cubicBezTo>
                      <a:pt x="536806" y="377849"/>
                      <a:pt x="548816" y="329749"/>
                      <a:pt x="548816" y="275250"/>
                    </a:cubicBezTo>
                    <a:cubicBezTo>
                      <a:pt x="548816" y="220740"/>
                      <a:pt x="536482" y="172640"/>
                      <a:pt x="511815" y="130961"/>
                    </a:cubicBezTo>
                    <a:cubicBezTo>
                      <a:pt x="487148" y="89271"/>
                      <a:pt x="453820" y="57049"/>
                      <a:pt x="411861" y="34296"/>
                    </a:cubicBezTo>
                    <a:cubicBezTo>
                      <a:pt x="369892" y="11532"/>
                      <a:pt x="322965" y="150"/>
                      <a:pt x="271061" y="150"/>
                    </a:cubicBezTo>
                    <a:cubicBezTo>
                      <a:pt x="219794" y="150"/>
                      <a:pt x="173656" y="11532"/>
                      <a:pt x="132659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8" name="Google Shape;158;p14"/>
              <p:cNvSpPr/>
              <p:nvPr/>
            </p:nvSpPr>
            <p:spPr>
              <a:xfrm rot="10800000" flipH="1">
                <a:off x="7620910" y="511524"/>
                <a:ext cx="54781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10" h="550199" extrusionOk="0">
                    <a:moveTo>
                      <a:pt x="339830" y="135295"/>
                    </a:moveTo>
                    <a:cubicBezTo>
                      <a:pt x="361280" y="147153"/>
                      <a:pt x="378419" y="164944"/>
                      <a:pt x="391259" y="188680"/>
                    </a:cubicBezTo>
                    <a:cubicBezTo>
                      <a:pt x="404048" y="212396"/>
                      <a:pt x="410463" y="241256"/>
                      <a:pt x="410463" y="275250"/>
                    </a:cubicBezTo>
                    <a:cubicBezTo>
                      <a:pt x="410463" y="325891"/>
                      <a:pt x="397158" y="364857"/>
                      <a:pt x="370588" y="392117"/>
                    </a:cubicBezTo>
                    <a:cubicBezTo>
                      <a:pt x="343988" y="419366"/>
                      <a:pt x="311470" y="433006"/>
                      <a:pt x="273042" y="433006"/>
                    </a:cubicBezTo>
                    <a:cubicBezTo>
                      <a:pt x="234594" y="433006"/>
                      <a:pt x="202389" y="419366"/>
                      <a:pt x="176437" y="392117"/>
                    </a:cubicBezTo>
                    <a:cubicBezTo>
                      <a:pt x="150505" y="364857"/>
                      <a:pt x="137524" y="325891"/>
                      <a:pt x="137524" y="275250"/>
                    </a:cubicBezTo>
                    <a:cubicBezTo>
                      <a:pt x="137524" y="224588"/>
                      <a:pt x="150161" y="185622"/>
                      <a:pt x="175476" y="158383"/>
                    </a:cubicBezTo>
                    <a:cubicBezTo>
                      <a:pt x="200780" y="131113"/>
                      <a:pt x="232662" y="117503"/>
                      <a:pt x="271110" y="117503"/>
                    </a:cubicBezTo>
                    <a:cubicBezTo>
                      <a:pt x="295453" y="117503"/>
                      <a:pt x="318360" y="123427"/>
                      <a:pt x="339830" y="135295"/>
                    </a:cubicBezTo>
                    <a:moveTo>
                      <a:pt x="132708" y="34296"/>
                    </a:moveTo>
                    <a:cubicBezTo>
                      <a:pt x="91710" y="57049"/>
                      <a:pt x="59505" y="89271"/>
                      <a:pt x="36123" y="130961"/>
                    </a:cubicBezTo>
                    <a:cubicBezTo>
                      <a:pt x="12720" y="172640"/>
                      <a:pt x="1054" y="220740"/>
                      <a:pt x="1054" y="275250"/>
                    </a:cubicBezTo>
                    <a:cubicBezTo>
                      <a:pt x="1054" y="329749"/>
                      <a:pt x="13064" y="377849"/>
                      <a:pt x="37084" y="419528"/>
                    </a:cubicBezTo>
                    <a:cubicBezTo>
                      <a:pt x="61114" y="461208"/>
                      <a:pt x="93936" y="493440"/>
                      <a:pt x="135601" y="516204"/>
                    </a:cubicBezTo>
                    <a:cubicBezTo>
                      <a:pt x="177236" y="538957"/>
                      <a:pt x="223687" y="550349"/>
                      <a:pt x="274944" y="550349"/>
                    </a:cubicBezTo>
                    <a:cubicBezTo>
                      <a:pt x="326211" y="550349"/>
                      <a:pt x="372652" y="538957"/>
                      <a:pt x="414317" y="516204"/>
                    </a:cubicBezTo>
                    <a:cubicBezTo>
                      <a:pt x="455963" y="493440"/>
                      <a:pt x="488805" y="461208"/>
                      <a:pt x="512825" y="419528"/>
                    </a:cubicBezTo>
                    <a:cubicBezTo>
                      <a:pt x="536855" y="377849"/>
                      <a:pt x="548865" y="329749"/>
                      <a:pt x="548865" y="275250"/>
                    </a:cubicBezTo>
                    <a:cubicBezTo>
                      <a:pt x="548865" y="220740"/>
                      <a:pt x="536531" y="172640"/>
                      <a:pt x="511864" y="130961"/>
                    </a:cubicBezTo>
                    <a:cubicBezTo>
                      <a:pt x="487196" y="89271"/>
                      <a:pt x="453868" y="57049"/>
                      <a:pt x="411909" y="34296"/>
                    </a:cubicBezTo>
                    <a:cubicBezTo>
                      <a:pt x="369941" y="11532"/>
                      <a:pt x="323014" y="150"/>
                      <a:pt x="271110" y="150"/>
                    </a:cubicBezTo>
                    <a:cubicBezTo>
                      <a:pt x="219842" y="150"/>
                      <a:pt x="173705" y="11532"/>
                      <a:pt x="132708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9" name="Google Shape;159;p14"/>
              <p:cNvSpPr/>
              <p:nvPr/>
            </p:nvSpPr>
            <p:spPr>
              <a:xfrm rot="10800000" flipH="1">
                <a:off x="8248471" y="341271"/>
                <a:ext cx="134546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134546" h="711794" extrusionOk="0">
                    <a:moveTo>
                      <a:pt x="134547" y="-254"/>
                    </a:moveTo>
                    <a:lnTo>
                      <a:pt x="0" y="-254"/>
                    </a:lnTo>
                    <a:lnTo>
                      <a:pt x="0" y="711540"/>
                    </a:lnTo>
                    <a:lnTo>
                      <a:pt x="134547" y="71154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0" name="Google Shape;160;p14"/>
              <p:cNvSpPr/>
              <p:nvPr/>
            </p:nvSpPr>
            <p:spPr>
              <a:xfrm rot="10800000" flipH="1">
                <a:off x="184698" y="233060"/>
                <a:ext cx="2187639" cy="1094728"/>
              </a:xfrm>
              <a:custGeom>
                <a:avLst/>
                <a:gdLst/>
                <a:ahLst/>
                <a:cxnLst/>
                <a:rect l="l" t="t" r="r" b="b"/>
                <a:pathLst>
                  <a:path w="2187639" h="1094728" extrusionOk="0">
                    <a:moveTo>
                      <a:pt x="1656406" y="1094946"/>
                    </a:moveTo>
                    <a:cubicBezTo>
                      <a:pt x="1656406" y="784222"/>
                      <a:pt x="1404725" y="532341"/>
                      <a:pt x="1094269" y="532341"/>
                    </a:cubicBezTo>
                    <a:cubicBezTo>
                      <a:pt x="783803" y="532341"/>
                      <a:pt x="532122" y="784222"/>
                      <a:pt x="532122" y="1094946"/>
                    </a:cubicBezTo>
                    <a:lnTo>
                      <a:pt x="449" y="1094946"/>
                    </a:lnTo>
                    <a:cubicBezTo>
                      <a:pt x="449" y="490348"/>
                      <a:pt x="490163" y="217"/>
                      <a:pt x="1094269" y="217"/>
                    </a:cubicBezTo>
                    <a:cubicBezTo>
                      <a:pt x="1698365" y="217"/>
                      <a:pt x="2188089" y="490348"/>
                      <a:pt x="2188089" y="1094946"/>
                    </a:cubicBezTo>
                    <a:close/>
                  </a:path>
                </a:pathLst>
              </a:custGeom>
              <a:solidFill>
                <a:srgbClr val="ED1C2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04A1B43-AC61-1B73-3E03-34F729810DD4}"/>
              </a:ext>
            </a:extLst>
          </p:cNvPr>
          <p:cNvGrpSpPr/>
          <p:nvPr/>
        </p:nvGrpSpPr>
        <p:grpSpPr>
          <a:xfrm>
            <a:off x="102497" y="2061315"/>
            <a:ext cx="4122022" cy="2852596"/>
            <a:chOff x="1619004" y="1311496"/>
            <a:chExt cx="5598487" cy="3596381"/>
          </a:xfrm>
        </p:grpSpPr>
        <p:pic>
          <p:nvPicPr>
            <p:cNvPr id="4" name="Picture 4" descr="Παραμυθένια ελληνικά δάση που σε προκαλούν να τα εξερευνήσεις">
              <a:extLst>
                <a:ext uri="{FF2B5EF4-FFF2-40B4-BE49-F238E27FC236}">
                  <a16:creationId xmlns:a16="http://schemas.microsoft.com/office/drawing/2014/main" id="{27F6270E-E258-E7C0-98D0-4590C61D65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004" y="1319103"/>
              <a:ext cx="5598487" cy="35887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12" descr="🚀 Rocket Emoji">
              <a:extLst>
                <a:ext uri="{FF2B5EF4-FFF2-40B4-BE49-F238E27FC236}">
                  <a16:creationId xmlns:a16="http://schemas.microsoft.com/office/drawing/2014/main" id="{F00C7857-AFAC-8802-8B73-F963095316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1920" y="1539800"/>
              <a:ext cx="1316777" cy="1316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Scroll: Horizontal 5">
              <a:extLst>
                <a:ext uri="{FF2B5EF4-FFF2-40B4-BE49-F238E27FC236}">
                  <a16:creationId xmlns:a16="http://schemas.microsoft.com/office/drawing/2014/main" id="{12A70954-EBD9-A22E-D118-F51035DF47A9}"/>
                </a:ext>
              </a:extLst>
            </p:cNvPr>
            <p:cNvSpPr/>
            <p:nvPr/>
          </p:nvSpPr>
          <p:spPr>
            <a:xfrm>
              <a:off x="2052370" y="1311496"/>
              <a:ext cx="2403986" cy="1702208"/>
            </a:xfrm>
            <a:prstGeom prst="horizontalScroll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361D762-B95A-4C12-BD6F-0259E3CF9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92383" y="1880269"/>
              <a:ext cx="1675404" cy="88992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577A4B1-C83E-F88D-56CA-F4AB3FD1CCD6}"/>
                </a:ext>
              </a:extLst>
            </p:cNvPr>
            <p:cNvSpPr txBox="1"/>
            <p:nvPr/>
          </p:nvSpPr>
          <p:spPr>
            <a:xfrm>
              <a:off x="2645786" y="1539800"/>
              <a:ext cx="1325316" cy="349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lgerian" panose="04020705040A02060702" pitchFamily="82" charset="0"/>
                </a:rPr>
                <a:t>Gradient!</a:t>
              </a:r>
              <a:endParaRPr lang="nl-BE" sz="1200" dirty="0">
                <a:latin typeface="Algerian" panose="04020705040A02060702" pitchFamily="82" charset="0"/>
              </a:endParaRPr>
            </a:p>
          </p:txBody>
        </p:sp>
      </p:grpSp>
      <p:sp>
        <p:nvSpPr>
          <p:cNvPr id="12" name="Plus Sign 11">
            <a:extLst>
              <a:ext uri="{FF2B5EF4-FFF2-40B4-BE49-F238E27FC236}">
                <a16:creationId xmlns:a16="http://schemas.microsoft.com/office/drawing/2014/main" id="{A91D90AE-1BBF-8BFB-6926-F969FBEFBC3D}"/>
              </a:ext>
            </a:extLst>
          </p:cNvPr>
          <p:cNvSpPr/>
          <p:nvPr/>
        </p:nvSpPr>
        <p:spPr>
          <a:xfrm>
            <a:off x="2040809" y="3256431"/>
            <a:ext cx="544994" cy="544994"/>
          </a:xfrm>
          <a:prstGeom prst="mathPlus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77C3A89-7123-ACF7-C281-7A96FE8A908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5495"/>
          <a:stretch/>
        </p:blipFill>
        <p:spPr>
          <a:xfrm>
            <a:off x="1381167" y="3850555"/>
            <a:ext cx="1864277" cy="9534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Poppins" pitchFamily="2" charset="77"/>
                <a:cs typeface="Poppins" pitchFamily="2" charset="77"/>
              </a:rPr>
              <a:t>Probabilistic Forecasts 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with Global Gradient Boosted Decision Trees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FF48D3-DBAF-4D53-AC6A-0456C0959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5004" y="833162"/>
            <a:ext cx="2940519" cy="17385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1C4991-C839-6378-86C8-E9E294AC0BC7}"/>
              </a:ext>
            </a:extLst>
          </p:cNvPr>
          <p:cNvSpPr txBox="1"/>
          <p:nvPr/>
        </p:nvSpPr>
        <p:spPr>
          <a:xfrm>
            <a:off x="7299056" y="1506207"/>
            <a:ext cx="1457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is </a:t>
            </a:r>
          </a:p>
          <a:p>
            <a:pPr algn="ctr"/>
            <a:r>
              <a:rPr lang="en-US" dirty="0"/>
              <a:t>Forecasting</a:t>
            </a:r>
            <a:endParaRPr lang="nl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522046-F312-9EA5-3451-B0F18E5440CD}"/>
              </a:ext>
            </a:extLst>
          </p:cNvPr>
          <p:cNvSpPr txBox="1"/>
          <p:nvPr/>
        </p:nvSpPr>
        <p:spPr>
          <a:xfrm>
            <a:off x="28971" y="1102291"/>
            <a:ext cx="5760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“How to Learn”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 series (</a:t>
            </a:r>
            <a:r>
              <a:rPr lang="en-US" u="sng" dirty="0"/>
              <a:t>local</a:t>
            </a:r>
            <a:r>
              <a:rPr lang="en-US" dirty="0"/>
              <a:t>) is limited to lower model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Scaling in width (</a:t>
            </a:r>
            <a:r>
              <a:rPr lang="en-US" u="sng" dirty="0"/>
              <a:t>global</a:t>
            </a:r>
            <a:r>
              <a:rPr lang="en-US" dirty="0"/>
              <a:t>) solves that.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8EEE55-E3B2-BE66-FFA6-D5FDFF561415}"/>
              </a:ext>
            </a:extLst>
          </p:cNvPr>
          <p:cNvSpPr txBox="1"/>
          <p:nvPr/>
        </p:nvSpPr>
        <p:spPr>
          <a:xfrm>
            <a:off x="28972" y="2392307"/>
            <a:ext cx="5760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Efficiently Scalable Higher Capacity Models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Neural Networks (NNs)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Gradient Boosted Decision Trees (GBDTs)</a:t>
            </a:r>
            <a:endParaRPr lang="nl-B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81E021-0930-9ECC-DB6F-5520BA7CCC29}"/>
              </a:ext>
            </a:extLst>
          </p:cNvPr>
          <p:cNvSpPr txBox="1"/>
          <p:nvPr/>
        </p:nvSpPr>
        <p:spPr>
          <a:xfrm>
            <a:off x="60879" y="3377192"/>
            <a:ext cx="8373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 focus on Trees. Why?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have empirical evidence that they work (M5, V1)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People in the industry now they 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And we have some clue why!</a:t>
            </a:r>
            <a:endParaRPr lang="nl-BE" dirty="0"/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981F7E36-82BF-54F9-AE8A-BA7B1C97F0F5}"/>
              </a:ext>
            </a:extLst>
          </p:cNvPr>
          <p:cNvSpPr/>
          <p:nvPr/>
        </p:nvSpPr>
        <p:spPr>
          <a:xfrm>
            <a:off x="7946121" y="1249498"/>
            <a:ext cx="163356" cy="329794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500413-7CB3-0CC3-CCA1-3BABF00D4E14}"/>
              </a:ext>
            </a:extLst>
          </p:cNvPr>
          <p:cNvSpPr txBox="1"/>
          <p:nvPr/>
        </p:nvSpPr>
        <p:spPr>
          <a:xfrm>
            <a:off x="-1" y="4889553"/>
            <a:ext cx="59552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Januschowski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Tim, et al. "Forecasting with trees."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International Journal of Forecasting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38.4 (2022): 1473-1481.</a:t>
            </a:r>
          </a:p>
        </p:txBody>
      </p:sp>
    </p:spTree>
    <p:extLst>
      <p:ext uri="{BB962C8B-B14F-4D97-AF65-F5344CB8AC3E}">
        <p14:creationId xmlns:p14="http://schemas.microsoft.com/office/powerpoint/2010/main" val="3898196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Poppins" pitchFamily="2" charset="77"/>
                <a:cs typeface="Poppins" pitchFamily="2" charset="77"/>
              </a:rPr>
              <a:t>Probabilistic Forecasts 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with Global Gradient Boosted Decision Trees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FF48D3-DBAF-4D53-AC6A-0456C0959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5004" y="833162"/>
            <a:ext cx="2940519" cy="17385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1C4991-C839-6378-86C8-E9E294AC0BC7}"/>
              </a:ext>
            </a:extLst>
          </p:cNvPr>
          <p:cNvSpPr txBox="1"/>
          <p:nvPr/>
        </p:nvSpPr>
        <p:spPr>
          <a:xfrm>
            <a:off x="7299056" y="1506207"/>
            <a:ext cx="1457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is </a:t>
            </a:r>
          </a:p>
          <a:p>
            <a:pPr algn="ctr"/>
            <a:r>
              <a:rPr lang="en-US" dirty="0"/>
              <a:t>Forecasting</a:t>
            </a:r>
            <a:endParaRPr lang="nl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522046-F312-9EA5-3451-B0F18E5440CD}"/>
              </a:ext>
            </a:extLst>
          </p:cNvPr>
          <p:cNvSpPr txBox="1"/>
          <p:nvPr/>
        </p:nvSpPr>
        <p:spPr>
          <a:xfrm>
            <a:off x="28971" y="1102291"/>
            <a:ext cx="5760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“How to Learn”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 series (</a:t>
            </a:r>
            <a:r>
              <a:rPr lang="en-US" u="sng" dirty="0"/>
              <a:t>local</a:t>
            </a:r>
            <a:r>
              <a:rPr lang="en-US" dirty="0"/>
              <a:t>) is limited to lower model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Scaling in width (</a:t>
            </a:r>
            <a:r>
              <a:rPr lang="en-US" u="sng" dirty="0"/>
              <a:t>global</a:t>
            </a:r>
            <a:r>
              <a:rPr lang="en-US" dirty="0"/>
              <a:t>) solves that.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8EEE55-E3B2-BE66-FFA6-D5FDFF561415}"/>
              </a:ext>
            </a:extLst>
          </p:cNvPr>
          <p:cNvSpPr txBox="1"/>
          <p:nvPr/>
        </p:nvSpPr>
        <p:spPr>
          <a:xfrm>
            <a:off x="28972" y="2392307"/>
            <a:ext cx="5760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Efficiently Scalable Higher Capacity Models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Neural Networks (NNs)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Gradient Boosted Decision Trees (GBDTs)</a:t>
            </a:r>
            <a:endParaRPr lang="nl-B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81E021-0930-9ECC-DB6F-5520BA7CCC29}"/>
              </a:ext>
            </a:extLst>
          </p:cNvPr>
          <p:cNvSpPr txBox="1"/>
          <p:nvPr/>
        </p:nvSpPr>
        <p:spPr>
          <a:xfrm>
            <a:off x="60879" y="3377192"/>
            <a:ext cx="8373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 focus on Trees. Why?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have empirical evidence that they work (M5, V1)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People in the industry now they 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And we have some clue why!</a:t>
            </a:r>
            <a:endParaRPr lang="nl-BE" dirty="0"/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981F7E36-82BF-54F9-AE8A-BA7B1C97F0F5}"/>
              </a:ext>
            </a:extLst>
          </p:cNvPr>
          <p:cNvSpPr/>
          <p:nvPr/>
        </p:nvSpPr>
        <p:spPr>
          <a:xfrm>
            <a:off x="7946121" y="1249498"/>
            <a:ext cx="163356" cy="329794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500413-7CB3-0CC3-CCA1-3BABF00D4E14}"/>
              </a:ext>
            </a:extLst>
          </p:cNvPr>
          <p:cNvSpPr txBox="1"/>
          <p:nvPr/>
        </p:nvSpPr>
        <p:spPr>
          <a:xfrm>
            <a:off x="-68478" y="4589502"/>
            <a:ext cx="59552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Makridakis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Spyros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Evangelos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Spiliotis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Vassilios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Assimakopoulos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"M5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accuracy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competition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Results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findings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conclusions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." </a:t>
            </a:r>
            <a:r>
              <a:rPr lang="nl-BE" sz="7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International Journal of </a:t>
            </a:r>
            <a:r>
              <a:rPr lang="nl-BE" sz="7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Forecasting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38.4 (2022): 1346-1364.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Januschowski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Tim, et al. "Forecasting with trees."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International Journal of Forecasting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38.4 (2022): 1473-1481.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VN1 Forecasting Competition — What I Learned from the Best Forecasters, </a:t>
            </a:r>
            <a:r>
              <a:rPr lang="nl-BE" sz="800" i="0" dirty="0">
                <a:solidFill>
                  <a:srgbClr val="242424"/>
                </a:solidFill>
                <a:effectLst/>
                <a:latin typeface="sohne"/>
              </a:rPr>
              <a:t>Nicolas Vandeput medium</a:t>
            </a:r>
            <a:endParaRPr lang="en-US" sz="800" i="0" dirty="0">
              <a:solidFill>
                <a:srgbClr val="242424"/>
              </a:solidFill>
              <a:effectLst/>
              <a:latin typeface="sohne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C6A317-7547-3F85-3BD2-458EC13F4065}"/>
              </a:ext>
            </a:extLst>
          </p:cNvPr>
          <p:cNvGrpSpPr/>
          <p:nvPr/>
        </p:nvGrpSpPr>
        <p:grpSpPr>
          <a:xfrm>
            <a:off x="0" y="1263425"/>
            <a:ext cx="9144000" cy="3708910"/>
            <a:chOff x="0" y="1250268"/>
            <a:chExt cx="9144000" cy="370891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57814C8-D78F-1087-CBF1-8EE2E88F0704}"/>
                </a:ext>
              </a:extLst>
            </p:cNvPr>
            <p:cNvSpPr/>
            <p:nvPr/>
          </p:nvSpPr>
          <p:spPr>
            <a:xfrm>
              <a:off x="60879" y="1250268"/>
              <a:ext cx="9022242" cy="37089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C3D5A6B9-D4BB-7620-1CBE-4DBA36B7AA97}"/>
                </a:ext>
              </a:extLst>
            </p:cNvPr>
            <p:cNvGrpSpPr/>
            <p:nvPr/>
          </p:nvGrpSpPr>
          <p:grpSpPr>
            <a:xfrm>
              <a:off x="0" y="1250268"/>
              <a:ext cx="9144000" cy="3544562"/>
              <a:chOff x="0" y="1599402"/>
              <a:chExt cx="9144000" cy="3544562"/>
            </a:xfrm>
          </p:grpSpPr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D81A87A3-9E4B-68DD-3236-3F07910063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879" y="1599402"/>
                <a:ext cx="2968467" cy="859007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6914B9A6-0F89-4EF8-B938-0F7B2373FB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40418" y="1727320"/>
                <a:ext cx="3203582" cy="1148713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7A7F0532-B947-BFF6-EB48-989D6AFA2F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2415547"/>
                <a:ext cx="3125978" cy="778982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CF061C26-8E61-0DB8-9E06-B978DFF4E1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71871" y="3013636"/>
                <a:ext cx="3551592" cy="1161792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F90FCD1B-B474-A59A-8BF9-6E869DAE05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80293" y="4584036"/>
                <a:ext cx="4102828" cy="508932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06818435-2C6A-C45C-C80C-BB68A1DE18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7606" y="3205799"/>
                <a:ext cx="2694265" cy="1145654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87F60224-FA82-758D-36E7-63EF4AC95D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372131" y="3152169"/>
                <a:ext cx="2547184" cy="1194405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38AE9824-3BAF-4BF1-F852-EEC1437B1E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879" y="4416600"/>
                <a:ext cx="4754880" cy="727364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F7DD2452-A959-0661-4D04-7FC4C8E314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29346" y="1610672"/>
                <a:ext cx="2968466" cy="116179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15329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Probabilistic Forecasts </a:t>
            </a: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Poppins" pitchFamily="2" charset="77"/>
                <a:cs typeface="Poppins" pitchFamily="2" charset="77"/>
              </a:rPr>
              <a:t>with Global Gradient Boosted Decision Trees</a:t>
            </a:r>
            <a:endParaRPr lang="nl-BE" sz="2000" b="1" dirty="0">
              <a:solidFill>
                <a:schemeClr val="bg1">
                  <a:lumMod val="85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9EE67D-08FE-268C-7996-BFE33D7BD48F}"/>
              </a:ext>
            </a:extLst>
          </p:cNvPr>
          <p:cNvSpPr txBox="1"/>
          <p:nvPr/>
        </p:nvSpPr>
        <p:spPr>
          <a:xfrm>
            <a:off x="3518366" y="3514035"/>
            <a:ext cx="2263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 mistakes cost $$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8055400-37DB-FE93-D702-D5358C16FD7B}"/>
              </a:ext>
            </a:extLst>
          </p:cNvPr>
          <p:cNvCxnSpPr>
            <a:cxnSpLocks/>
          </p:cNvCxnSpPr>
          <p:nvPr/>
        </p:nvCxnSpPr>
        <p:spPr>
          <a:xfrm>
            <a:off x="2177934" y="3941205"/>
            <a:ext cx="47881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6" descr="Dissatisfied Customer Images – Browse 5,652 Stock Photos, Vectors, and  Video | Adobe Stock">
            <a:extLst>
              <a:ext uri="{FF2B5EF4-FFF2-40B4-BE49-F238E27FC236}">
                <a16:creationId xmlns:a16="http://schemas.microsoft.com/office/drawing/2014/main" id="{3FF4CF16-8B97-7EF8-B250-C5248EAF5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0" t="19963" r="13508" b="12718"/>
          <a:stretch/>
        </p:blipFill>
        <p:spPr bwMode="auto">
          <a:xfrm>
            <a:off x="1320094" y="3624252"/>
            <a:ext cx="809191" cy="44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Bitten red apple food waste vector illustration isolated on vertical white  background. Simple flat drawing with outlined cartoon art style. 24085252  Vector Art at Vecteezy">
            <a:extLst>
              <a:ext uri="{FF2B5EF4-FFF2-40B4-BE49-F238E27FC236}">
                <a16:creationId xmlns:a16="http://schemas.microsoft.com/office/drawing/2014/main" id="{0BE227A3-FEDB-10A7-C063-EB5B530E8A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3" t="8928" r="11949" b="11111"/>
          <a:stretch/>
        </p:blipFill>
        <p:spPr bwMode="auto">
          <a:xfrm>
            <a:off x="7127952" y="3511506"/>
            <a:ext cx="397921" cy="56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ADAA44-4369-7C07-71C7-AA0A6A83631E}"/>
              </a:ext>
            </a:extLst>
          </p:cNvPr>
          <p:cNvSpPr txBox="1"/>
          <p:nvPr/>
        </p:nvSpPr>
        <p:spPr>
          <a:xfrm>
            <a:off x="1060209" y="4009890"/>
            <a:ext cx="1812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Underforecast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9244E6-361D-44CA-4382-B9DE14FA3339}"/>
              </a:ext>
            </a:extLst>
          </p:cNvPr>
          <p:cNvSpPr txBox="1"/>
          <p:nvPr/>
        </p:nvSpPr>
        <p:spPr>
          <a:xfrm>
            <a:off x="6699033" y="3990344"/>
            <a:ext cx="1812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Overforecast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B783DC-1AE4-B3A0-6875-F137E9C6B2BB}"/>
              </a:ext>
            </a:extLst>
          </p:cNvPr>
          <p:cNvSpPr txBox="1"/>
          <p:nvPr/>
        </p:nvSpPr>
        <p:spPr>
          <a:xfrm>
            <a:off x="545914" y="4456480"/>
            <a:ext cx="8794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 prediction intervals quantifies the uncertainty, enabling cost-sensitive decision making 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BACFBF-8BEC-3083-31CF-3749F42C8CCC}"/>
              </a:ext>
            </a:extLst>
          </p:cNvPr>
          <p:cNvSpPr txBox="1"/>
          <p:nvPr/>
        </p:nvSpPr>
        <p:spPr>
          <a:xfrm>
            <a:off x="60879" y="2221619"/>
            <a:ext cx="6151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Why? Extremely unlikely to get it right.</a:t>
            </a:r>
          </a:p>
          <a:p>
            <a:r>
              <a:rPr lang="en-US" dirty="0"/>
              <a:t>Parametric uncertainty, model uncertainty </a:t>
            </a:r>
            <a:r>
              <a:rPr lang="en-US" dirty="0" err="1"/>
              <a:t>etc</a:t>
            </a:r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ADBC75-8580-C33E-C9A6-E9384ECCD2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051" b="10959"/>
          <a:stretch/>
        </p:blipFill>
        <p:spPr>
          <a:xfrm>
            <a:off x="5153162" y="891334"/>
            <a:ext cx="3869080" cy="204306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D9AB63E-C837-62E8-186E-30C8A601D5E5}"/>
              </a:ext>
            </a:extLst>
          </p:cNvPr>
          <p:cNvCxnSpPr>
            <a:cxnSpLocks/>
          </p:cNvCxnSpPr>
          <p:nvPr/>
        </p:nvCxnSpPr>
        <p:spPr>
          <a:xfrm flipV="1">
            <a:off x="6113735" y="620542"/>
            <a:ext cx="2257799" cy="26659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EB323DC-DFE2-8F21-9704-F540542B1B5A}"/>
              </a:ext>
            </a:extLst>
          </p:cNvPr>
          <p:cNvSpPr txBox="1"/>
          <p:nvPr/>
        </p:nvSpPr>
        <p:spPr>
          <a:xfrm>
            <a:off x="0" y="933715"/>
            <a:ext cx="53700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This is a point forecast: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practice it can be “useless”.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serves as a proxy for models’ performance or as anchor point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FF6C10-0530-91C7-F96B-9A6E9E314E11}"/>
              </a:ext>
            </a:extLst>
          </p:cNvPr>
          <p:cNvSpPr txBox="1"/>
          <p:nvPr/>
        </p:nvSpPr>
        <p:spPr>
          <a:xfrm>
            <a:off x="0" y="4890178"/>
            <a:ext cx="86714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/>
              <a:t>Kourentzes</a:t>
            </a:r>
            <a:r>
              <a:rPr lang="en-US" sz="900" dirty="0"/>
              <a:t>, N., Trapero, J.R, &amp; Barrow D. K(2020): Optimizing forecasting models for inventory planning. International Journal of Production Economics, 225, 107597</a:t>
            </a:r>
            <a:endParaRPr lang="nl-BE" sz="900" dirty="0"/>
          </a:p>
        </p:txBody>
      </p:sp>
    </p:spTree>
    <p:extLst>
      <p:ext uri="{BB962C8B-B14F-4D97-AF65-F5344CB8AC3E}">
        <p14:creationId xmlns:p14="http://schemas.microsoft.com/office/powerpoint/2010/main" val="3364874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8CEE1A-B505-783A-E6FC-9363E6425CFC}"/>
              </a:ext>
            </a:extLst>
          </p:cNvPr>
          <p:cNvSpPr txBox="1"/>
          <p:nvPr/>
        </p:nvSpPr>
        <p:spPr>
          <a:xfrm>
            <a:off x="60878" y="917934"/>
            <a:ext cx="89501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Motivation: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GBDTs are useful in practice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They are designed for point forecasting  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We care more for probabilistic predictions</a:t>
            </a:r>
            <a:endParaRPr lang="nl-BE" dirty="0"/>
          </a:p>
        </p:txBody>
      </p:sp>
      <p:sp>
        <p:nvSpPr>
          <p:cNvPr id="8" name="Tekstvak 6">
            <a:extLst>
              <a:ext uri="{FF2B5EF4-FFF2-40B4-BE49-F238E27FC236}">
                <a16:creationId xmlns:a16="http://schemas.microsoft.com/office/drawing/2014/main" id="{F9395185-F92F-13D4-86B2-1C8270295B19}"/>
              </a:ext>
            </a:extLst>
          </p:cNvPr>
          <p:cNvSpPr txBox="1"/>
          <p:nvPr/>
        </p:nvSpPr>
        <p:spPr>
          <a:xfrm>
            <a:off x="-1" y="83455"/>
            <a:ext cx="9083122" cy="9848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Probabilistic Forecasts with Global Gradient Boosted Decision Trees</a:t>
            </a:r>
          </a:p>
          <a:p>
            <a:r>
              <a:rPr lang="en-US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Research Gap – Aim – Motivation </a:t>
            </a:r>
            <a:r>
              <a:rPr lang="en-US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etc</a:t>
            </a:r>
            <a:r>
              <a:rPr lang="en-US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etc</a:t>
            </a:r>
            <a:r>
              <a:rPr lang="en-US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etc</a:t>
            </a:r>
            <a:endParaRPr lang="en-US" b="1" dirty="0">
              <a:solidFill>
                <a:srgbClr val="FF0000"/>
              </a:solidFill>
              <a:latin typeface="Poppins" pitchFamily="2" charset="77"/>
              <a:cs typeface="Poppins" pitchFamily="2" charset="77"/>
            </a:endParaRPr>
          </a:p>
          <a:p>
            <a:endParaRPr lang="en-US" sz="20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025408-F456-194B-F655-70EEDB869AC8}"/>
              </a:ext>
            </a:extLst>
          </p:cNvPr>
          <p:cNvSpPr txBox="1"/>
          <p:nvPr/>
        </p:nvSpPr>
        <p:spPr>
          <a:xfrm>
            <a:off x="60879" y="3514207"/>
            <a:ext cx="89501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Aim: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Argue for the compatibility of GBDTs with bootstrapping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Identify limitations &amp; propose targeted adjustments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Discuss results from real world case studies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454F3D-0BAF-C60F-3044-D24A23D38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076" y="999946"/>
            <a:ext cx="3121919" cy="20659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45B4FD-5748-CC45-76F3-E907CE4DA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076" y="3300179"/>
            <a:ext cx="3121919" cy="17038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BC0E6E8-A607-06AC-B9F8-AD093A8EC9C6}"/>
              </a:ext>
            </a:extLst>
          </p:cNvPr>
          <p:cNvSpPr txBox="1"/>
          <p:nvPr/>
        </p:nvSpPr>
        <p:spPr>
          <a:xfrm>
            <a:off x="-1" y="2183468"/>
            <a:ext cx="54780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 clear gap: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Most ML Probabilistic estimators are model agnostic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+ they have individual limitations (they all have)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+ they do not consider GBDTs unique capabilities</a:t>
            </a:r>
          </a:p>
        </p:txBody>
      </p:sp>
    </p:spTree>
    <p:extLst>
      <p:ext uri="{BB962C8B-B14F-4D97-AF65-F5344CB8AC3E}">
        <p14:creationId xmlns:p14="http://schemas.microsoft.com/office/powerpoint/2010/main" val="4083087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kstvak 6">
            <a:extLst>
              <a:ext uri="{FF2B5EF4-FFF2-40B4-BE49-F238E27FC236}">
                <a16:creationId xmlns:a16="http://schemas.microsoft.com/office/drawing/2014/main" id="{F9395185-F92F-13D4-86B2-1C8270295B19}"/>
              </a:ext>
            </a:extLst>
          </p:cNvPr>
          <p:cNvSpPr txBox="1"/>
          <p:nvPr/>
        </p:nvSpPr>
        <p:spPr>
          <a:xfrm>
            <a:off x="-1" y="83455"/>
            <a:ext cx="9083122" cy="9848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Probabilistic Forecasts with Global Gradient Boosted Decision Trees</a:t>
            </a:r>
          </a:p>
          <a:p>
            <a:r>
              <a:rPr lang="en-US" sz="18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 Quick Background Check</a:t>
            </a:r>
          </a:p>
          <a:p>
            <a:endParaRPr lang="en-US" sz="20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130C0D-7A62-7F9C-E6DC-C368BFDD1A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19" r="13147"/>
          <a:stretch/>
        </p:blipFill>
        <p:spPr>
          <a:xfrm>
            <a:off x="4093749" y="819097"/>
            <a:ext cx="2356928" cy="9072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A3D432-1DF5-3940-6B41-1732138D1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5683" y="1828568"/>
            <a:ext cx="2634994" cy="6713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524CD8-745D-7252-E3D4-3202BA804A3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74" t="6343" r="5483" b="4134"/>
          <a:stretch/>
        </p:blipFill>
        <p:spPr>
          <a:xfrm>
            <a:off x="6525491" y="810845"/>
            <a:ext cx="2204482" cy="10114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74EF67-D963-1A34-534F-BC64D7CF14E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179"/>
          <a:stretch/>
        </p:blipFill>
        <p:spPr>
          <a:xfrm>
            <a:off x="6386174" y="1843683"/>
            <a:ext cx="2732788" cy="6005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FF1EB8-F13D-6DC4-5591-1F3614F6C9D0}"/>
              </a:ext>
            </a:extLst>
          </p:cNvPr>
          <p:cNvSpPr txBox="1"/>
          <p:nvPr/>
        </p:nvSpPr>
        <p:spPr>
          <a:xfrm>
            <a:off x="-1" y="3366613"/>
            <a:ext cx="6098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Non-Parametric Methods (Empirical Methods)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They existed before “Conformal Predictions”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Good for local corrections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Assumes history will be repeated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8542CD9-913C-97B4-38DA-1E0544D35F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4515" y="3297222"/>
            <a:ext cx="1560976" cy="12087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51C5592-2F5A-C95B-B70D-80A1E4F92B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1894" y="3579740"/>
            <a:ext cx="1560976" cy="64337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B205D19-6069-E7FF-7BE0-4971906B55B1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 flipV="1">
            <a:off x="6525491" y="3901428"/>
            <a:ext cx="466403" cy="1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24BA926-14F9-AC48-79B1-DCF9244C8137}"/>
              </a:ext>
            </a:extLst>
          </p:cNvPr>
          <p:cNvSpPr txBox="1"/>
          <p:nvPr/>
        </p:nvSpPr>
        <p:spPr>
          <a:xfrm>
            <a:off x="-1" y="4713015"/>
            <a:ext cx="9927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Trapero, J. R.,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Cardos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M., and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Kourentzes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N. (2019). Empirical safety stock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estima-tion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 based on kernel and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garch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 models. Omega, 84:199–211.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Angelopoulos, A. N. and Bates, S. (2021). A gentle introduction to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confor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-mal prediction and distribution-free uncertainty quantification.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arXiv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 preprintarXiv:2107.07511.</a:t>
            </a:r>
            <a:endParaRPr lang="en-US" sz="800" dirty="0">
              <a:solidFill>
                <a:srgbClr val="242424"/>
              </a:solidFill>
              <a:latin typeface="sohne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Stankeviciute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K., M Alaa, A., and van der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Schaar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M. (2021). Conformal time-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seriesforecasting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. Advances in neural information processing systems, 34:6216–6228.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35F90E-6EAD-3B3D-BE7E-F6CBEC3741C5}"/>
              </a:ext>
            </a:extLst>
          </p:cNvPr>
          <p:cNvSpPr txBox="1"/>
          <p:nvPr/>
        </p:nvSpPr>
        <p:spPr>
          <a:xfrm>
            <a:off x="25038" y="2143968"/>
            <a:ext cx="6098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Quantile Regression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Ok, this is basic &amp; straightforward. Pinball loss!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Does not guarantee monotonicity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local dependencies </a:t>
            </a:r>
            <a:endParaRPr lang="nl-B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AE90F1-19DA-2CEE-CDD9-89588E3E022C}"/>
              </a:ext>
            </a:extLst>
          </p:cNvPr>
          <p:cNvSpPr txBox="1"/>
          <p:nvPr/>
        </p:nvSpPr>
        <p:spPr>
          <a:xfrm>
            <a:off x="25038" y="865619"/>
            <a:ext cx="3715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(Parametric) distributional GBDTs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Various Approaches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as flexible as Deep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Unstable &amp; slow (not all)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68752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7B4CD97-D8EB-1DFC-E112-14DB30F62420}"/>
              </a:ext>
            </a:extLst>
          </p:cNvPr>
          <p:cNvSpPr/>
          <p:nvPr/>
        </p:nvSpPr>
        <p:spPr>
          <a:xfrm>
            <a:off x="3294872" y="1421893"/>
            <a:ext cx="348228" cy="13300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y1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29CDFD-3687-E6CF-9DDA-117585E414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73506"/>
          <a:stretch/>
        </p:blipFill>
        <p:spPr>
          <a:xfrm>
            <a:off x="578885" y="1305360"/>
            <a:ext cx="2670777" cy="30814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49E292A-68C9-072B-1590-0B75A5875C48}"/>
              </a:ext>
            </a:extLst>
          </p:cNvPr>
          <p:cNvSpPr/>
          <p:nvPr/>
        </p:nvSpPr>
        <p:spPr>
          <a:xfrm>
            <a:off x="2518524" y="1419929"/>
            <a:ext cx="1110612" cy="13300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E08429-A06E-3FFF-2DFB-94E15A6520D9}"/>
              </a:ext>
            </a:extLst>
          </p:cNvPr>
          <p:cNvSpPr/>
          <p:nvPr/>
        </p:nvSpPr>
        <p:spPr>
          <a:xfrm>
            <a:off x="3688310" y="1419929"/>
            <a:ext cx="348228" cy="13300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y2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F63FC4-5215-6646-D167-9057DBA70DFA}"/>
              </a:ext>
            </a:extLst>
          </p:cNvPr>
          <p:cNvSpPr txBox="1"/>
          <p:nvPr/>
        </p:nvSpPr>
        <p:spPr>
          <a:xfrm>
            <a:off x="4111773" y="1305360"/>
            <a:ext cx="367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nl-B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7C4BCC-999A-E05A-B66F-7209819E22F5}"/>
              </a:ext>
            </a:extLst>
          </p:cNvPr>
          <p:cNvSpPr txBox="1"/>
          <p:nvPr/>
        </p:nvSpPr>
        <p:spPr>
          <a:xfrm>
            <a:off x="305858" y="878616"/>
            <a:ext cx="5282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Autoregressive Inference with Global Learning</a:t>
            </a:r>
            <a:endParaRPr lang="nl-BE" dirty="0"/>
          </a:p>
        </p:txBody>
      </p:sp>
      <p:sp>
        <p:nvSpPr>
          <p:cNvPr id="10" name="Arrow: Circular 9">
            <a:extLst>
              <a:ext uri="{FF2B5EF4-FFF2-40B4-BE49-F238E27FC236}">
                <a16:creationId xmlns:a16="http://schemas.microsoft.com/office/drawing/2014/main" id="{5B9B79A1-11F4-5C88-75F5-87E727C6E725}"/>
              </a:ext>
            </a:extLst>
          </p:cNvPr>
          <p:cNvSpPr/>
          <p:nvPr/>
        </p:nvSpPr>
        <p:spPr>
          <a:xfrm rot="10800000" flipH="1">
            <a:off x="3408969" y="1459432"/>
            <a:ext cx="513473" cy="30814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630076"/>
              <a:gd name="adj5" fmla="val 12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4ADD40-FCBC-8864-A62E-3A278DFB41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117" y="2529729"/>
            <a:ext cx="3981321" cy="1956921"/>
          </a:xfrm>
          <a:prstGeom prst="rect">
            <a:avLst/>
          </a:prstGeom>
        </p:spPr>
      </p:pic>
      <p:sp>
        <p:nvSpPr>
          <p:cNvPr id="13" name="Tekstvak 6">
            <a:extLst>
              <a:ext uri="{FF2B5EF4-FFF2-40B4-BE49-F238E27FC236}">
                <a16:creationId xmlns:a16="http://schemas.microsoft.com/office/drawing/2014/main" id="{A7F79C34-0706-158E-DDA2-AABE088882A4}"/>
              </a:ext>
            </a:extLst>
          </p:cNvPr>
          <p:cNvSpPr txBox="1"/>
          <p:nvPr/>
        </p:nvSpPr>
        <p:spPr>
          <a:xfrm>
            <a:off x="-1" y="834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Empirical Local Inference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7199CB-7B34-C455-D060-63D567AFD352}"/>
              </a:ext>
            </a:extLst>
          </p:cNvPr>
          <p:cNvSpPr/>
          <p:nvPr/>
        </p:nvSpPr>
        <p:spPr>
          <a:xfrm>
            <a:off x="161225" y="885595"/>
            <a:ext cx="4983892" cy="117336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2BA688F-026D-21A0-7D33-A461D6E58C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782" y="3106142"/>
            <a:ext cx="1606181" cy="113503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E727C32-E22C-03CE-8590-D71DCF7D8406}"/>
              </a:ext>
            </a:extLst>
          </p:cNvPr>
          <p:cNvSpPr txBox="1"/>
          <p:nvPr/>
        </p:nvSpPr>
        <p:spPr>
          <a:xfrm>
            <a:off x="634635" y="4241176"/>
            <a:ext cx="25956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Some Empirical </a:t>
            </a:r>
            <a:r>
              <a:rPr lang="en-US" sz="1000" dirty="0">
                <a:solidFill>
                  <a:srgbClr val="FF0000"/>
                </a:solidFill>
              </a:rPr>
              <a:t>LOCAL</a:t>
            </a:r>
            <a:r>
              <a:rPr lang="en-US" sz="1000" dirty="0"/>
              <a:t> error distribution</a:t>
            </a:r>
            <a:endParaRPr lang="nl-BE" sz="10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35B59B2-D3C4-31B4-0379-BACFA1A019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73506"/>
          <a:stretch/>
        </p:blipFill>
        <p:spPr>
          <a:xfrm>
            <a:off x="221209" y="2732242"/>
            <a:ext cx="2670777" cy="308146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A5AF4777-A7FE-237D-223A-6ED9222A169F}"/>
              </a:ext>
            </a:extLst>
          </p:cNvPr>
          <p:cNvSpPr/>
          <p:nvPr/>
        </p:nvSpPr>
        <p:spPr>
          <a:xfrm>
            <a:off x="2962491" y="2825561"/>
            <a:ext cx="513474" cy="19611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y1</a:t>
            </a:r>
            <a:r>
              <a:rPr lang="el-GR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+ε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70C8EF3-F001-D919-A2B8-5A39A2E31377}"/>
              </a:ext>
            </a:extLst>
          </p:cNvPr>
          <p:cNvSpPr/>
          <p:nvPr/>
        </p:nvSpPr>
        <p:spPr>
          <a:xfrm>
            <a:off x="1777085" y="2859920"/>
            <a:ext cx="1665826" cy="15983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B651BF5-999B-28BB-D1B6-9A3096795560}"/>
              </a:ext>
            </a:extLst>
          </p:cNvPr>
          <p:cNvSpPr/>
          <p:nvPr/>
        </p:nvSpPr>
        <p:spPr>
          <a:xfrm>
            <a:off x="2389523" y="3282780"/>
            <a:ext cx="1053387" cy="382417"/>
          </a:xfrm>
          <a:custGeom>
            <a:avLst/>
            <a:gdLst>
              <a:gd name="connsiteX0" fmla="*/ 0 w 516868"/>
              <a:gd name="connsiteY0" fmla="*/ 345989 h 345989"/>
              <a:gd name="connsiteX1" fmla="*/ 444844 w 516868"/>
              <a:gd name="connsiteY1" fmla="*/ 238898 h 345989"/>
              <a:gd name="connsiteX2" fmla="*/ 510746 w 516868"/>
              <a:gd name="connsiteY2" fmla="*/ 0 h 34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6868" h="345989">
                <a:moveTo>
                  <a:pt x="0" y="345989"/>
                </a:moveTo>
                <a:cubicBezTo>
                  <a:pt x="179860" y="321276"/>
                  <a:pt x="359720" y="296563"/>
                  <a:pt x="444844" y="238898"/>
                </a:cubicBezTo>
                <a:cubicBezTo>
                  <a:pt x="529968" y="181233"/>
                  <a:pt x="520357" y="90616"/>
                  <a:pt x="510746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D110CC3-8E9A-81E4-1F42-21F2A97D16F0}"/>
              </a:ext>
            </a:extLst>
          </p:cNvPr>
          <p:cNvSpPr/>
          <p:nvPr/>
        </p:nvSpPr>
        <p:spPr>
          <a:xfrm>
            <a:off x="145350" y="2241198"/>
            <a:ext cx="4983892" cy="22462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BB2F48A-D94A-DFFB-0327-22750692C589}"/>
              </a:ext>
            </a:extLst>
          </p:cNvPr>
          <p:cNvSpPr txBox="1"/>
          <p:nvPr/>
        </p:nvSpPr>
        <p:spPr>
          <a:xfrm>
            <a:off x="408326" y="2285755"/>
            <a:ext cx="5282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Bootstrapping with GBDTs</a:t>
            </a:r>
            <a:endParaRPr lang="nl-BE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D330F15-D22C-88BE-79E7-6AD24B4F5BD1}"/>
              </a:ext>
            </a:extLst>
          </p:cNvPr>
          <p:cNvSpPr txBox="1"/>
          <p:nvPr/>
        </p:nvSpPr>
        <p:spPr>
          <a:xfrm>
            <a:off x="6169756" y="1523738"/>
            <a:ext cx="2797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/>
              <a:t>Optimized globally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/>
              <a:t>Model has limited local information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0000"/>
                </a:solidFill>
              </a:rPr>
              <a:t>But errors have local patterns!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61B5B95-5411-8B8B-7E6A-5FD8ECF1B39B}"/>
              </a:ext>
            </a:extLst>
          </p:cNvPr>
          <p:cNvGrpSpPr/>
          <p:nvPr/>
        </p:nvGrpSpPr>
        <p:grpSpPr>
          <a:xfrm>
            <a:off x="6026888" y="836305"/>
            <a:ext cx="2940519" cy="461665"/>
            <a:chOff x="2964208" y="831516"/>
            <a:chExt cx="2940519" cy="461665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EA9E5D5A-A40F-0B43-8B03-71FCD0668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73446"/>
            <a:stretch/>
          </p:blipFill>
          <p:spPr>
            <a:xfrm>
              <a:off x="2964208" y="831516"/>
              <a:ext cx="2940519" cy="461665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7F1A898-C642-0030-2872-4A7AB590A763}"/>
                </a:ext>
              </a:extLst>
            </p:cNvPr>
            <p:cNvSpPr txBox="1"/>
            <p:nvPr/>
          </p:nvSpPr>
          <p:spPr>
            <a:xfrm>
              <a:off x="3312436" y="895155"/>
              <a:ext cx="3285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*</a:t>
              </a:r>
              <a:endParaRPr lang="nl-BE" dirty="0"/>
            </a:p>
          </p:txBody>
        </p:sp>
      </p:grp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E9D7131-4454-E34F-F6B1-74D3E08E6375}"/>
              </a:ext>
            </a:extLst>
          </p:cNvPr>
          <p:cNvCxnSpPr/>
          <p:nvPr/>
        </p:nvCxnSpPr>
        <p:spPr>
          <a:xfrm flipV="1">
            <a:off x="6375116" y="1297970"/>
            <a:ext cx="58251" cy="3081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E0BE2D0C-9CA3-B758-D162-486CF49781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1389" y="1790005"/>
            <a:ext cx="228632" cy="261974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86720449-0A6D-2EA0-5A43-F9ABFD5C6D61}"/>
              </a:ext>
            </a:extLst>
          </p:cNvPr>
          <p:cNvSpPr txBox="1"/>
          <p:nvPr/>
        </p:nvSpPr>
        <p:spPr>
          <a:xfrm>
            <a:off x="2897282" y="3605455"/>
            <a:ext cx="12144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Sample error </a:t>
            </a:r>
            <a:r>
              <a:rPr lang="el-GR" sz="1200" dirty="0"/>
              <a:t>ε</a:t>
            </a:r>
            <a:endParaRPr lang="nl-BE" sz="1200" dirty="0"/>
          </a:p>
        </p:txBody>
      </p:sp>
    </p:spTree>
    <p:extLst>
      <p:ext uri="{BB962C8B-B14F-4D97-AF65-F5344CB8AC3E}">
        <p14:creationId xmlns:p14="http://schemas.microsoft.com/office/powerpoint/2010/main" val="1133165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7B4CD97-D8EB-1DFC-E112-14DB30F62420}"/>
              </a:ext>
            </a:extLst>
          </p:cNvPr>
          <p:cNvSpPr/>
          <p:nvPr/>
        </p:nvSpPr>
        <p:spPr>
          <a:xfrm>
            <a:off x="3294872" y="1421893"/>
            <a:ext cx="348228" cy="13300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y1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29CDFD-3687-E6CF-9DDA-117585E414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73506"/>
          <a:stretch/>
        </p:blipFill>
        <p:spPr>
          <a:xfrm>
            <a:off x="578885" y="1305360"/>
            <a:ext cx="2670777" cy="30814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49E292A-68C9-072B-1590-0B75A5875C48}"/>
              </a:ext>
            </a:extLst>
          </p:cNvPr>
          <p:cNvSpPr/>
          <p:nvPr/>
        </p:nvSpPr>
        <p:spPr>
          <a:xfrm>
            <a:off x="2518524" y="1419929"/>
            <a:ext cx="1110612" cy="13300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E08429-A06E-3FFF-2DFB-94E15A6520D9}"/>
              </a:ext>
            </a:extLst>
          </p:cNvPr>
          <p:cNvSpPr/>
          <p:nvPr/>
        </p:nvSpPr>
        <p:spPr>
          <a:xfrm>
            <a:off x="3688310" y="1419929"/>
            <a:ext cx="348228" cy="13300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y2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F63FC4-5215-6646-D167-9057DBA70DFA}"/>
              </a:ext>
            </a:extLst>
          </p:cNvPr>
          <p:cNvSpPr txBox="1"/>
          <p:nvPr/>
        </p:nvSpPr>
        <p:spPr>
          <a:xfrm>
            <a:off x="4111773" y="1305360"/>
            <a:ext cx="367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nl-B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7C4BCC-999A-E05A-B66F-7209819E22F5}"/>
              </a:ext>
            </a:extLst>
          </p:cNvPr>
          <p:cNvSpPr txBox="1"/>
          <p:nvPr/>
        </p:nvSpPr>
        <p:spPr>
          <a:xfrm>
            <a:off x="305858" y="878616"/>
            <a:ext cx="5282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Autoregressive Inference with Global Learning</a:t>
            </a:r>
            <a:endParaRPr lang="nl-BE" dirty="0"/>
          </a:p>
        </p:txBody>
      </p:sp>
      <p:sp>
        <p:nvSpPr>
          <p:cNvPr id="10" name="Arrow: Circular 9">
            <a:extLst>
              <a:ext uri="{FF2B5EF4-FFF2-40B4-BE49-F238E27FC236}">
                <a16:creationId xmlns:a16="http://schemas.microsoft.com/office/drawing/2014/main" id="{5B9B79A1-11F4-5C88-75F5-87E727C6E725}"/>
              </a:ext>
            </a:extLst>
          </p:cNvPr>
          <p:cNvSpPr/>
          <p:nvPr/>
        </p:nvSpPr>
        <p:spPr>
          <a:xfrm rot="10800000" flipH="1">
            <a:off x="3408969" y="1459432"/>
            <a:ext cx="513473" cy="30814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630076"/>
              <a:gd name="adj5" fmla="val 12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9B5F027-EFB7-4E5E-CB2C-240CB7D18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3867" y="2486436"/>
            <a:ext cx="3884410" cy="1909286"/>
          </a:xfrm>
          <a:prstGeom prst="rect">
            <a:avLst/>
          </a:prstGeom>
        </p:spPr>
      </p:pic>
      <p:sp>
        <p:nvSpPr>
          <p:cNvPr id="32" name="Tekstvak 6">
            <a:extLst>
              <a:ext uri="{FF2B5EF4-FFF2-40B4-BE49-F238E27FC236}">
                <a16:creationId xmlns:a16="http://schemas.microsoft.com/office/drawing/2014/main" id="{653D5E24-48D1-D9AF-9323-B87BCC9BA2AA}"/>
              </a:ext>
            </a:extLst>
          </p:cNvPr>
          <p:cNvSpPr txBox="1"/>
          <p:nvPr/>
        </p:nvSpPr>
        <p:spPr>
          <a:xfrm>
            <a:off x="-1" y="834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Empirical Local Inference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9EF2423-872C-A455-35A7-65A470BD04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1389" y="1790005"/>
            <a:ext cx="228632" cy="261974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16284022-B482-DFE5-1059-AB8861B1CE4C}"/>
              </a:ext>
            </a:extLst>
          </p:cNvPr>
          <p:cNvSpPr/>
          <p:nvPr/>
        </p:nvSpPr>
        <p:spPr>
          <a:xfrm>
            <a:off x="161225" y="885595"/>
            <a:ext cx="4983892" cy="117336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67849D7-A799-CE64-236F-78DB181E3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1389" y="1790005"/>
            <a:ext cx="228632" cy="261974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678D201-E383-AB51-E690-6076AEA759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782" y="3106142"/>
            <a:ext cx="1606181" cy="1135034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1BBD765C-F24D-5796-B891-6A8A3E89CC28}"/>
              </a:ext>
            </a:extLst>
          </p:cNvPr>
          <p:cNvSpPr txBox="1"/>
          <p:nvPr/>
        </p:nvSpPr>
        <p:spPr>
          <a:xfrm>
            <a:off x="634635" y="4241176"/>
            <a:ext cx="25956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Some Empirical </a:t>
            </a:r>
            <a:r>
              <a:rPr lang="en-US" sz="1000" dirty="0">
                <a:solidFill>
                  <a:srgbClr val="FF0000"/>
                </a:solidFill>
              </a:rPr>
              <a:t>LOCAL</a:t>
            </a:r>
            <a:r>
              <a:rPr lang="en-US" sz="1000" dirty="0"/>
              <a:t> error distribution</a:t>
            </a:r>
            <a:endParaRPr lang="nl-BE" sz="1000" dirty="0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1E873EB2-FEC3-8292-CB29-8832C2E796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73506"/>
          <a:stretch/>
        </p:blipFill>
        <p:spPr>
          <a:xfrm>
            <a:off x="221209" y="2732242"/>
            <a:ext cx="2670777" cy="308146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AC983824-44E1-69EB-25FD-5C15D655EC22}"/>
              </a:ext>
            </a:extLst>
          </p:cNvPr>
          <p:cNvSpPr/>
          <p:nvPr/>
        </p:nvSpPr>
        <p:spPr>
          <a:xfrm>
            <a:off x="2962491" y="2817248"/>
            <a:ext cx="513474" cy="19611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y1</a:t>
            </a:r>
            <a:r>
              <a:rPr lang="el-GR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+ε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8" name="Arrow: Circular 57">
            <a:extLst>
              <a:ext uri="{FF2B5EF4-FFF2-40B4-BE49-F238E27FC236}">
                <a16:creationId xmlns:a16="http://schemas.microsoft.com/office/drawing/2014/main" id="{8008075E-219B-08E9-0F67-F4A4E9E53E20}"/>
              </a:ext>
            </a:extLst>
          </p:cNvPr>
          <p:cNvSpPr/>
          <p:nvPr/>
        </p:nvSpPr>
        <p:spPr>
          <a:xfrm rot="10800000" flipH="1">
            <a:off x="3196427" y="2913496"/>
            <a:ext cx="513473" cy="30814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630076"/>
              <a:gd name="adj5" fmla="val 12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39B6BD5-C895-E5B2-255E-A32A281E9755}"/>
              </a:ext>
            </a:extLst>
          </p:cNvPr>
          <p:cNvSpPr/>
          <p:nvPr/>
        </p:nvSpPr>
        <p:spPr>
          <a:xfrm>
            <a:off x="1777085" y="2859920"/>
            <a:ext cx="1665826" cy="15983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415808EE-FF0F-4A15-6621-98AA10353F8E}"/>
              </a:ext>
            </a:extLst>
          </p:cNvPr>
          <p:cNvSpPr/>
          <p:nvPr/>
        </p:nvSpPr>
        <p:spPr>
          <a:xfrm>
            <a:off x="2389523" y="3282780"/>
            <a:ext cx="1053387" cy="382417"/>
          </a:xfrm>
          <a:custGeom>
            <a:avLst/>
            <a:gdLst>
              <a:gd name="connsiteX0" fmla="*/ 0 w 516868"/>
              <a:gd name="connsiteY0" fmla="*/ 345989 h 345989"/>
              <a:gd name="connsiteX1" fmla="*/ 444844 w 516868"/>
              <a:gd name="connsiteY1" fmla="*/ 238898 h 345989"/>
              <a:gd name="connsiteX2" fmla="*/ 510746 w 516868"/>
              <a:gd name="connsiteY2" fmla="*/ 0 h 34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6868" h="345989">
                <a:moveTo>
                  <a:pt x="0" y="345989"/>
                </a:moveTo>
                <a:cubicBezTo>
                  <a:pt x="179860" y="321276"/>
                  <a:pt x="359720" y="296563"/>
                  <a:pt x="444844" y="238898"/>
                </a:cubicBezTo>
                <a:cubicBezTo>
                  <a:pt x="529968" y="181233"/>
                  <a:pt x="520357" y="90616"/>
                  <a:pt x="510746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1CB23D8-E34A-8E44-736D-2B72DA0970B0}"/>
              </a:ext>
            </a:extLst>
          </p:cNvPr>
          <p:cNvSpPr/>
          <p:nvPr/>
        </p:nvSpPr>
        <p:spPr>
          <a:xfrm>
            <a:off x="3540590" y="2823633"/>
            <a:ext cx="513474" cy="19611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y2</a:t>
            </a:r>
            <a:r>
              <a:rPr lang="el-GR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+ε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0D7CDA8-89D0-2822-C7C1-32D2927A22FC}"/>
              </a:ext>
            </a:extLst>
          </p:cNvPr>
          <p:cNvSpPr/>
          <p:nvPr/>
        </p:nvSpPr>
        <p:spPr>
          <a:xfrm>
            <a:off x="145350" y="2241198"/>
            <a:ext cx="4983892" cy="22462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BA89987-46FB-F89C-453D-AC5EE22B682A}"/>
              </a:ext>
            </a:extLst>
          </p:cNvPr>
          <p:cNvSpPr txBox="1"/>
          <p:nvPr/>
        </p:nvSpPr>
        <p:spPr>
          <a:xfrm>
            <a:off x="408326" y="2285755"/>
            <a:ext cx="5282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Bootstrapping with GBDTs</a:t>
            </a:r>
            <a:endParaRPr lang="nl-BE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E09690A-FDB7-7BEB-4F4B-92301E27ACA5}"/>
              </a:ext>
            </a:extLst>
          </p:cNvPr>
          <p:cNvSpPr txBox="1"/>
          <p:nvPr/>
        </p:nvSpPr>
        <p:spPr>
          <a:xfrm>
            <a:off x="6169756" y="1523738"/>
            <a:ext cx="2797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/>
              <a:t>Optimized globally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/>
              <a:t>Model has limited local information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0000"/>
                </a:solidFill>
              </a:rPr>
              <a:t>But errors have local patterns!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5CC2BF3-CA39-AC45-3A85-5C5914FFBBA0}"/>
              </a:ext>
            </a:extLst>
          </p:cNvPr>
          <p:cNvGrpSpPr/>
          <p:nvPr/>
        </p:nvGrpSpPr>
        <p:grpSpPr>
          <a:xfrm>
            <a:off x="6026888" y="836305"/>
            <a:ext cx="2940519" cy="461665"/>
            <a:chOff x="2964208" y="831516"/>
            <a:chExt cx="2940519" cy="461665"/>
          </a:xfrm>
        </p:grpSpPr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7C463E32-B763-135D-9D84-F39ED2915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b="73446"/>
            <a:stretch/>
          </p:blipFill>
          <p:spPr>
            <a:xfrm>
              <a:off x="2964208" y="831516"/>
              <a:ext cx="2940519" cy="461665"/>
            </a:xfrm>
            <a:prstGeom prst="rect">
              <a:avLst/>
            </a:prstGeom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A28A296-2E8E-5381-3611-3C19E87860F9}"/>
                </a:ext>
              </a:extLst>
            </p:cNvPr>
            <p:cNvSpPr txBox="1"/>
            <p:nvPr/>
          </p:nvSpPr>
          <p:spPr>
            <a:xfrm>
              <a:off x="3312436" y="895155"/>
              <a:ext cx="3285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*</a:t>
              </a:r>
              <a:endParaRPr lang="nl-BE" dirty="0"/>
            </a:p>
          </p:txBody>
        </p:sp>
      </p:grp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724137CC-AC34-19E2-4D26-4E7C407EC5FF}"/>
              </a:ext>
            </a:extLst>
          </p:cNvPr>
          <p:cNvCxnSpPr/>
          <p:nvPr/>
        </p:nvCxnSpPr>
        <p:spPr>
          <a:xfrm flipV="1">
            <a:off x="6375116" y="1297970"/>
            <a:ext cx="58251" cy="3081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D6FC72B1-B5CB-DB7B-BDF9-490CD3AC4A4E}"/>
              </a:ext>
            </a:extLst>
          </p:cNvPr>
          <p:cNvSpPr txBox="1"/>
          <p:nvPr/>
        </p:nvSpPr>
        <p:spPr>
          <a:xfrm>
            <a:off x="2897282" y="3605455"/>
            <a:ext cx="12144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Sample error </a:t>
            </a:r>
            <a:r>
              <a:rPr lang="el-GR" sz="1200" dirty="0"/>
              <a:t>ε</a:t>
            </a:r>
            <a:endParaRPr lang="nl-BE" sz="1200" dirty="0"/>
          </a:p>
        </p:txBody>
      </p:sp>
    </p:spTree>
    <p:extLst>
      <p:ext uri="{BB962C8B-B14F-4D97-AF65-F5344CB8AC3E}">
        <p14:creationId xmlns:p14="http://schemas.microsoft.com/office/powerpoint/2010/main" val="2718515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7B4CD97-D8EB-1DFC-E112-14DB30F62420}"/>
              </a:ext>
            </a:extLst>
          </p:cNvPr>
          <p:cNvSpPr/>
          <p:nvPr/>
        </p:nvSpPr>
        <p:spPr>
          <a:xfrm>
            <a:off x="3294872" y="1421893"/>
            <a:ext cx="348228" cy="13300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y1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29CDFD-3687-E6CF-9DDA-117585E414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73506"/>
          <a:stretch/>
        </p:blipFill>
        <p:spPr>
          <a:xfrm>
            <a:off x="578885" y="1305360"/>
            <a:ext cx="2670777" cy="30814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49E292A-68C9-072B-1590-0B75A5875C48}"/>
              </a:ext>
            </a:extLst>
          </p:cNvPr>
          <p:cNvSpPr/>
          <p:nvPr/>
        </p:nvSpPr>
        <p:spPr>
          <a:xfrm>
            <a:off x="2518524" y="1419929"/>
            <a:ext cx="1110612" cy="13300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E08429-A06E-3FFF-2DFB-94E15A6520D9}"/>
              </a:ext>
            </a:extLst>
          </p:cNvPr>
          <p:cNvSpPr/>
          <p:nvPr/>
        </p:nvSpPr>
        <p:spPr>
          <a:xfrm>
            <a:off x="3688310" y="1419929"/>
            <a:ext cx="348228" cy="13300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y2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F63FC4-5215-6646-D167-9057DBA70DFA}"/>
              </a:ext>
            </a:extLst>
          </p:cNvPr>
          <p:cNvSpPr txBox="1"/>
          <p:nvPr/>
        </p:nvSpPr>
        <p:spPr>
          <a:xfrm>
            <a:off x="4111773" y="1305360"/>
            <a:ext cx="367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nl-B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7C4BCC-999A-E05A-B66F-7209819E22F5}"/>
              </a:ext>
            </a:extLst>
          </p:cNvPr>
          <p:cNvSpPr txBox="1"/>
          <p:nvPr/>
        </p:nvSpPr>
        <p:spPr>
          <a:xfrm>
            <a:off x="305858" y="878616"/>
            <a:ext cx="5282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Autoregressive Inference with Global Learning</a:t>
            </a:r>
            <a:endParaRPr lang="nl-BE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C9B222-DEA1-C9AB-A6C7-705C9B09107B}"/>
              </a:ext>
            </a:extLst>
          </p:cNvPr>
          <p:cNvSpPr txBox="1"/>
          <p:nvPr/>
        </p:nvSpPr>
        <p:spPr>
          <a:xfrm>
            <a:off x="408326" y="2285755"/>
            <a:ext cx="5282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Bootstrapping with GBDTs</a:t>
            </a:r>
            <a:endParaRPr lang="nl-BE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5977F63-E2C3-902C-9E70-2B038DB1F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782" y="3106142"/>
            <a:ext cx="1606181" cy="113503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B00F935-1645-E217-40ED-16158DC06953}"/>
              </a:ext>
            </a:extLst>
          </p:cNvPr>
          <p:cNvSpPr txBox="1"/>
          <p:nvPr/>
        </p:nvSpPr>
        <p:spPr>
          <a:xfrm>
            <a:off x="634635" y="4241176"/>
            <a:ext cx="25956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Some Empirical </a:t>
            </a:r>
            <a:r>
              <a:rPr lang="en-US" sz="1000" dirty="0">
                <a:solidFill>
                  <a:srgbClr val="FF0000"/>
                </a:solidFill>
              </a:rPr>
              <a:t>LOCAL</a:t>
            </a:r>
            <a:r>
              <a:rPr lang="en-US" sz="1000" dirty="0"/>
              <a:t> error distribution</a:t>
            </a:r>
            <a:endParaRPr lang="nl-BE" sz="10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873BB04-A902-E3E5-A9EA-D6E672F527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73506"/>
          <a:stretch/>
        </p:blipFill>
        <p:spPr>
          <a:xfrm>
            <a:off x="221209" y="2732242"/>
            <a:ext cx="2670777" cy="3081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E5AE08-04A4-00B2-CEBB-810C4C4AEB88}"/>
              </a:ext>
            </a:extLst>
          </p:cNvPr>
          <p:cNvSpPr txBox="1"/>
          <p:nvPr/>
        </p:nvSpPr>
        <p:spPr>
          <a:xfrm>
            <a:off x="6169756" y="1523738"/>
            <a:ext cx="2797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/>
              <a:t>Optimized globally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/>
              <a:t>Model has limited local information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0000"/>
                </a:solidFill>
              </a:rPr>
              <a:t>But errors have local patterns!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315953-49A5-2263-385A-EE43AFEC427C}"/>
              </a:ext>
            </a:extLst>
          </p:cNvPr>
          <p:cNvGrpSpPr/>
          <p:nvPr/>
        </p:nvGrpSpPr>
        <p:grpSpPr>
          <a:xfrm>
            <a:off x="6026888" y="836305"/>
            <a:ext cx="2940519" cy="461665"/>
            <a:chOff x="2964208" y="831516"/>
            <a:chExt cx="2940519" cy="46166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7888E9A-78AD-157F-42A9-6A8CA7CE6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73446"/>
            <a:stretch/>
          </p:blipFill>
          <p:spPr>
            <a:xfrm>
              <a:off x="2964208" y="831516"/>
              <a:ext cx="2940519" cy="46166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807BA5F-5E47-214D-D26E-2F0C76FD8F0F}"/>
                </a:ext>
              </a:extLst>
            </p:cNvPr>
            <p:cNvSpPr txBox="1"/>
            <p:nvPr/>
          </p:nvSpPr>
          <p:spPr>
            <a:xfrm>
              <a:off x="3312436" y="895155"/>
              <a:ext cx="3285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*</a:t>
              </a:r>
              <a:endParaRPr lang="nl-BE" dirty="0"/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A9FF42C-F5FC-26C3-10D6-E696B6B8CF01}"/>
              </a:ext>
            </a:extLst>
          </p:cNvPr>
          <p:cNvCxnSpPr/>
          <p:nvPr/>
        </p:nvCxnSpPr>
        <p:spPr>
          <a:xfrm flipV="1">
            <a:off x="6375116" y="1297970"/>
            <a:ext cx="58251" cy="3081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Arrow: Circular 9">
            <a:extLst>
              <a:ext uri="{FF2B5EF4-FFF2-40B4-BE49-F238E27FC236}">
                <a16:creationId xmlns:a16="http://schemas.microsoft.com/office/drawing/2014/main" id="{5B9B79A1-11F4-5C88-75F5-87E727C6E725}"/>
              </a:ext>
            </a:extLst>
          </p:cNvPr>
          <p:cNvSpPr/>
          <p:nvPr/>
        </p:nvSpPr>
        <p:spPr>
          <a:xfrm rot="10800000" flipH="1">
            <a:off x="3408969" y="1459432"/>
            <a:ext cx="513473" cy="30814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630076"/>
              <a:gd name="adj5" fmla="val 12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8DE671-ABF2-B122-863B-898BE0CEA41F}"/>
              </a:ext>
            </a:extLst>
          </p:cNvPr>
          <p:cNvSpPr/>
          <p:nvPr/>
        </p:nvSpPr>
        <p:spPr>
          <a:xfrm>
            <a:off x="2962491" y="2825561"/>
            <a:ext cx="513474" cy="19611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y1</a:t>
            </a:r>
            <a:r>
              <a:rPr lang="el-GR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+ε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Arrow: Circular 11">
            <a:extLst>
              <a:ext uri="{FF2B5EF4-FFF2-40B4-BE49-F238E27FC236}">
                <a16:creationId xmlns:a16="http://schemas.microsoft.com/office/drawing/2014/main" id="{4C7A16E9-07E3-5608-8A32-1F5330ECA6C6}"/>
              </a:ext>
            </a:extLst>
          </p:cNvPr>
          <p:cNvSpPr/>
          <p:nvPr/>
        </p:nvSpPr>
        <p:spPr>
          <a:xfrm rot="10800000" flipH="1">
            <a:off x="3196427" y="2913496"/>
            <a:ext cx="513473" cy="30814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630076"/>
              <a:gd name="adj5" fmla="val 12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56493B-1146-B0EE-230B-7A74CB304EBF}"/>
              </a:ext>
            </a:extLst>
          </p:cNvPr>
          <p:cNvSpPr/>
          <p:nvPr/>
        </p:nvSpPr>
        <p:spPr>
          <a:xfrm>
            <a:off x="1777085" y="2859920"/>
            <a:ext cx="1665826" cy="15983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3FD5FCD-F990-0D95-4001-39C91CB460ED}"/>
              </a:ext>
            </a:extLst>
          </p:cNvPr>
          <p:cNvSpPr/>
          <p:nvPr/>
        </p:nvSpPr>
        <p:spPr>
          <a:xfrm>
            <a:off x="2389523" y="3282780"/>
            <a:ext cx="1053387" cy="382417"/>
          </a:xfrm>
          <a:custGeom>
            <a:avLst/>
            <a:gdLst>
              <a:gd name="connsiteX0" fmla="*/ 0 w 516868"/>
              <a:gd name="connsiteY0" fmla="*/ 345989 h 345989"/>
              <a:gd name="connsiteX1" fmla="*/ 444844 w 516868"/>
              <a:gd name="connsiteY1" fmla="*/ 238898 h 345989"/>
              <a:gd name="connsiteX2" fmla="*/ 510746 w 516868"/>
              <a:gd name="connsiteY2" fmla="*/ 0 h 34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6868" h="345989">
                <a:moveTo>
                  <a:pt x="0" y="345989"/>
                </a:moveTo>
                <a:cubicBezTo>
                  <a:pt x="179860" y="321276"/>
                  <a:pt x="359720" y="296563"/>
                  <a:pt x="444844" y="238898"/>
                </a:cubicBezTo>
                <a:cubicBezTo>
                  <a:pt x="529968" y="181233"/>
                  <a:pt x="520357" y="90616"/>
                  <a:pt x="510746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09D06E-3F66-4DCA-84C3-E9E21068B222}"/>
              </a:ext>
            </a:extLst>
          </p:cNvPr>
          <p:cNvSpPr/>
          <p:nvPr/>
        </p:nvSpPr>
        <p:spPr>
          <a:xfrm>
            <a:off x="3540590" y="2823633"/>
            <a:ext cx="513474" cy="19611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y2</a:t>
            </a:r>
            <a:r>
              <a:rPr lang="el-GR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+ε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32E5C2F-DF61-8DB8-AA96-511587177ACA}"/>
              </a:ext>
            </a:extLst>
          </p:cNvPr>
          <p:cNvSpPr txBox="1"/>
          <p:nvPr/>
        </p:nvSpPr>
        <p:spPr>
          <a:xfrm>
            <a:off x="4035432" y="2685814"/>
            <a:ext cx="367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nl-BE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1B4AF83B-80EC-6F2F-3797-4E9DD2011F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0160" y="2418894"/>
            <a:ext cx="3830098" cy="1890808"/>
          </a:xfrm>
          <a:prstGeom prst="rect">
            <a:avLst/>
          </a:prstGeom>
        </p:spPr>
      </p:pic>
      <p:sp>
        <p:nvSpPr>
          <p:cNvPr id="9" name="Tekstvak 6">
            <a:extLst>
              <a:ext uri="{FF2B5EF4-FFF2-40B4-BE49-F238E27FC236}">
                <a16:creationId xmlns:a16="http://schemas.microsoft.com/office/drawing/2014/main" id="{835D4205-72F2-507F-A1FE-795A500352D4}"/>
              </a:ext>
            </a:extLst>
          </p:cNvPr>
          <p:cNvSpPr txBox="1"/>
          <p:nvPr/>
        </p:nvSpPr>
        <p:spPr>
          <a:xfrm>
            <a:off x="-1" y="834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Empirical Local Inference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8A8851C-7A02-C277-5431-2B9D387313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1389" y="1790005"/>
            <a:ext cx="228632" cy="26197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00D5A26-ED89-D180-6261-13DAA8952EFE}"/>
              </a:ext>
            </a:extLst>
          </p:cNvPr>
          <p:cNvSpPr/>
          <p:nvPr/>
        </p:nvSpPr>
        <p:spPr>
          <a:xfrm>
            <a:off x="161225" y="885595"/>
            <a:ext cx="4983892" cy="117336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5C02DB1-47CF-067F-257E-7C71F9704F56}"/>
              </a:ext>
            </a:extLst>
          </p:cNvPr>
          <p:cNvSpPr/>
          <p:nvPr/>
        </p:nvSpPr>
        <p:spPr>
          <a:xfrm>
            <a:off x="145350" y="2241198"/>
            <a:ext cx="4983892" cy="22462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9F48C6-1332-7FA6-4BD3-EFDCA586561C}"/>
              </a:ext>
            </a:extLst>
          </p:cNvPr>
          <p:cNvSpPr txBox="1"/>
          <p:nvPr/>
        </p:nvSpPr>
        <p:spPr>
          <a:xfrm>
            <a:off x="496267" y="4487397"/>
            <a:ext cx="9265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build local distributions that simulate scenarios based on past local errors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(based on every simulated autoregressive error combination)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A4C6E4-4719-DEFA-67C3-DE7DF6E94FCB}"/>
              </a:ext>
            </a:extLst>
          </p:cNvPr>
          <p:cNvSpPr/>
          <p:nvPr/>
        </p:nvSpPr>
        <p:spPr>
          <a:xfrm>
            <a:off x="4356794" y="2829250"/>
            <a:ext cx="513474" cy="19611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y12</a:t>
            </a:r>
            <a:r>
              <a:rPr lang="el-GR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+ε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768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7B4CD97-D8EB-1DFC-E112-14DB30F62420}"/>
              </a:ext>
            </a:extLst>
          </p:cNvPr>
          <p:cNvSpPr/>
          <p:nvPr/>
        </p:nvSpPr>
        <p:spPr>
          <a:xfrm>
            <a:off x="3294872" y="1421893"/>
            <a:ext cx="348228" cy="13300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y1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29CDFD-3687-E6CF-9DDA-117585E414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73506"/>
          <a:stretch/>
        </p:blipFill>
        <p:spPr>
          <a:xfrm>
            <a:off x="578885" y="1305360"/>
            <a:ext cx="2670777" cy="30814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49E292A-68C9-072B-1590-0B75A5875C48}"/>
              </a:ext>
            </a:extLst>
          </p:cNvPr>
          <p:cNvSpPr/>
          <p:nvPr/>
        </p:nvSpPr>
        <p:spPr>
          <a:xfrm>
            <a:off x="2518524" y="1419929"/>
            <a:ext cx="1110612" cy="13300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E08429-A06E-3FFF-2DFB-94E15A6520D9}"/>
              </a:ext>
            </a:extLst>
          </p:cNvPr>
          <p:cNvSpPr/>
          <p:nvPr/>
        </p:nvSpPr>
        <p:spPr>
          <a:xfrm>
            <a:off x="3688310" y="1419929"/>
            <a:ext cx="348228" cy="13300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y2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F63FC4-5215-6646-D167-9057DBA70DFA}"/>
              </a:ext>
            </a:extLst>
          </p:cNvPr>
          <p:cNvSpPr txBox="1"/>
          <p:nvPr/>
        </p:nvSpPr>
        <p:spPr>
          <a:xfrm>
            <a:off x="4111773" y="1305360"/>
            <a:ext cx="367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nl-B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7C4BCC-999A-E05A-B66F-7209819E22F5}"/>
              </a:ext>
            </a:extLst>
          </p:cNvPr>
          <p:cNvSpPr txBox="1"/>
          <p:nvPr/>
        </p:nvSpPr>
        <p:spPr>
          <a:xfrm>
            <a:off x="305858" y="878616"/>
            <a:ext cx="5282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Autoregressive Inference with Global Learning</a:t>
            </a:r>
            <a:endParaRPr lang="nl-BE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C9B222-DEA1-C9AB-A6C7-705C9B09107B}"/>
              </a:ext>
            </a:extLst>
          </p:cNvPr>
          <p:cNvSpPr txBox="1"/>
          <p:nvPr/>
        </p:nvSpPr>
        <p:spPr>
          <a:xfrm>
            <a:off x="408326" y="2270441"/>
            <a:ext cx="5282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Bootstrapping with GBDTs</a:t>
            </a:r>
            <a:endParaRPr lang="nl-BE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5977F63-E2C3-902C-9E70-2B038DB1F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782" y="3106142"/>
            <a:ext cx="1606181" cy="113503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B00F935-1645-E217-40ED-16158DC06953}"/>
              </a:ext>
            </a:extLst>
          </p:cNvPr>
          <p:cNvSpPr txBox="1"/>
          <p:nvPr/>
        </p:nvSpPr>
        <p:spPr>
          <a:xfrm>
            <a:off x="634635" y="4241176"/>
            <a:ext cx="25956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Some Empirical </a:t>
            </a:r>
            <a:r>
              <a:rPr lang="en-US" sz="1000" dirty="0">
                <a:solidFill>
                  <a:srgbClr val="FF0000"/>
                </a:solidFill>
              </a:rPr>
              <a:t>LOCAL</a:t>
            </a:r>
            <a:r>
              <a:rPr lang="en-US" sz="1000" dirty="0"/>
              <a:t> error distribution</a:t>
            </a:r>
            <a:endParaRPr lang="nl-BE" sz="10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873BB04-A902-E3E5-A9EA-D6E672F527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73506"/>
          <a:stretch/>
        </p:blipFill>
        <p:spPr>
          <a:xfrm>
            <a:off x="221209" y="2732242"/>
            <a:ext cx="2670777" cy="3081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E5AE08-04A4-00B2-CEBB-810C4C4AEB88}"/>
              </a:ext>
            </a:extLst>
          </p:cNvPr>
          <p:cNvSpPr txBox="1"/>
          <p:nvPr/>
        </p:nvSpPr>
        <p:spPr>
          <a:xfrm>
            <a:off x="6169756" y="1523738"/>
            <a:ext cx="2797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/>
              <a:t>Optimized globally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/>
              <a:t>Model has limited local information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0000"/>
                </a:solidFill>
              </a:rPr>
              <a:t>But errors have local patterns!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315953-49A5-2263-385A-EE43AFEC427C}"/>
              </a:ext>
            </a:extLst>
          </p:cNvPr>
          <p:cNvGrpSpPr/>
          <p:nvPr/>
        </p:nvGrpSpPr>
        <p:grpSpPr>
          <a:xfrm>
            <a:off x="6026888" y="836305"/>
            <a:ext cx="2940519" cy="461665"/>
            <a:chOff x="2964208" y="831516"/>
            <a:chExt cx="2940519" cy="46166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7888E9A-78AD-157F-42A9-6A8CA7CE6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73446"/>
            <a:stretch/>
          </p:blipFill>
          <p:spPr>
            <a:xfrm>
              <a:off x="2964208" y="831516"/>
              <a:ext cx="2940519" cy="46166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807BA5F-5E47-214D-D26E-2F0C76FD8F0F}"/>
                </a:ext>
              </a:extLst>
            </p:cNvPr>
            <p:cNvSpPr txBox="1"/>
            <p:nvPr/>
          </p:nvSpPr>
          <p:spPr>
            <a:xfrm>
              <a:off x="3312436" y="895155"/>
              <a:ext cx="3285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*</a:t>
              </a:r>
              <a:endParaRPr lang="nl-BE" dirty="0"/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A9FF42C-F5FC-26C3-10D6-E696B6B8CF01}"/>
              </a:ext>
            </a:extLst>
          </p:cNvPr>
          <p:cNvCxnSpPr/>
          <p:nvPr/>
        </p:nvCxnSpPr>
        <p:spPr>
          <a:xfrm flipV="1">
            <a:off x="6375116" y="1297970"/>
            <a:ext cx="58251" cy="3081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Arrow: Circular 9">
            <a:extLst>
              <a:ext uri="{FF2B5EF4-FFF2-40B4-BE49-F238E27FC236}">
                <a16:creationId xmlns:a16="http://schemas.microsoft.com/office/drawing/2014/main" id="{5B9B79A1-11F4-5C88-75F5-87E727C6E725}"/>
              </a:ext>
            </a:extLst>
          </p:cNvPr>
          <p:cNvSpPr/>
          <p:nvPr/>
        </p:nvSpPr>
        <p:spPr>
          <a:xfrm rot="10800000" flipH="1">
            <a:off x="3408969" y="1459432"/>
            <a:ext cx="513473" cy="30814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630076"/>
              <a:gd name="adj5" fmla="val 12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8DE671-ABF2-B122-863B-898BE0CEA41F}"/>
              </a:ext>
            </a:extLst>
          </p:cNvPr>
          <p:cNvSpPr/>
          <p:nvPr/>
        </p:nvSpPr>
        <p:spPr>
          <a:xfrm>
            <a:off x="2962491" y="2825561"/>
            <a:ext cx="513474" cy="19611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y1</a:t>
            </a:r>
            <a:r>
              <a:rPr lang="el-GR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+ε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Arrow: Circular 11">
            <a:extLst>
              <a:ext uri="{FF2B5EF4-FFF2-40B4-BE49-F238E27FC236}">
                <a16:creationId xmlns:a16="http://schemas.microsoft.com/office/drawing/2014/main" id="{4C7A16E9-07E3-5608-8A32-1F5330ECA6C6}"/>
              </a:ext>
            </a:extLst>
          </p:cNvPr>
          <p:cNvSpPr/>
          <p:nvPr/>
        </p:nvSpPr>
        <p:spPr>
          <a:xfrm rot="10800000" flipH="1">
            <a:off x="3196427" y="2913496"/>
            <a:ext cx="513473" cy="30814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630076"/>
              <a:gd name="adj5" fmla="val 12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56493B-1146-B0EE-230B-7A74CB304EBF}"/>
              </a:ext>
            </a:extLst>
          </p:cNvPr>
          <p:cNvSpPr/>
          <p:nvPr/>
        </p:nvSpPr>
        <p:spPr>
          <a:xfrm>
            <a:off x="1777085" y="2859920"/>
            <a:ext cx="1665826" cy="15983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3FD5FCD-F990-0D95-4001-39C91CB460ED}"/>
              </a:ext>
            </a:extLst>
          </p:cNvPr>
          <p:cNvSpPr/>
          <p:nvPr/>
        </p:nvSpPr>
        <p:spPr>
          <a:xfrm>
            <a:off x="2389523" y="3282780"/>
            <a:ext cx="1053387" cy="382417"/>
          </a:xfrm>
          <a:custGeom>
            <a:avLst/>
            <a:gdLst>
              <a:gd name="connsiteX0" fmla="*/ 0 w 516868"/>
              <a:gd name="connsiteY0" fmla="*/ 345989 h 345989"/>
              <a:gd name="connsiteX1" fmla="*/ 444844 w 516868"/>
              <a:gd name="connsiteY1" fmla="*/ 238898 h 345989"/>
              <a:gd name="connsiteX2" fmla="*/ 510746 w 516868"/>
              <a:gd name="connsiteY2" fmla="*/ 0 h 34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6868" h="345989">
                <a:moveTo>
                  <a:pt x="0" y="345989"/>
                </a:moveTo>
                <a:cubicBezTo>
                  <a:pt x="179860" y="321276"/>
                  <a:pt x="359720" y="296563"/>
                  <a:pt x="444844" y="238898"/>
                </a:cubicBezTo>
                <a:cubicBezTo>
                  <a:pt x="529968" y="181233"/>
                  <a:pt x="520357" y="90616"/>
                  <a:pt x="510746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09D06E-3F66-4DCA-84C3-E9E21068B222}"/>
              </a:ext>
            </a:extLst>
          </p:cNvPr>
          <p:cNvSpPr/>
          <p:nvPr/>
        </p:nvSpPr>
        <p:spPr>
          <a:xfrm>
            <a:off x="3540590" y="2823633"/>
            <a:ext cx="513474" cy="19611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y2</a:t>
            </a:r>
            <a:r>
              <a:rPr lang="el-GR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+ε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32E5C2F-DF61-8DB8-AA96-511587177ACA}"/>
              </a:ext>
            </a:extLst>
          </p:cNvPr>
          <p:cNvSpPr txBox="1"/>
          <p:nvPr/>
        </p:nvSpPr>
        <p:spPr>
          <a:xfrm>
            <a:off x="4035432" y="2685814"/>
            <a:ext cx="367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nl-BE" dirty="0"/>
          </a:p>
        </p:txBody>
      </p:sp>
      <p:sp>
        <p:nvSpPr>
          <p:cNvPr id="9" name="Tekstvak 6">
            <a:extLst>
              <a:ext uri="{FF2B5EF4-FFF2-40B4-BE49-F238E27FC236}">
                <a16:creationId xmlns:a16="http://schemas.microsoft.com/office/drawing/2014/main" id="{835D4205-72F2-507F-A1FE-795A500352D4}"/>
              </a:ext>
            </a:extLst>
          </p:cNvPr>
          <p:cNvSpPr txBox="1"/>
          <p:nvPr/>
        </p:nvSpPr>
        <p:spPr>
          <a:xfrm>
            <a:off x="-1" y="834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Empirical Local Inference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8A8851C-7A02-C277-5431-2B9D387313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1389" y="1790005"/>
            <a:ext cx="228632" cy="26197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00D5A26-ED89-D180-6261-13DAA8952EFE}"/>
              </a:ext>
            </a:extLst>
          </p:cNvPr>
          <p:cNvSpPr/>
          <p:nvPr/>
        </p:nvSpPr>
        <p:spPr>
          <a:xfrm>
            <a:off x="161225" y="885595"/>
            <a:ext cx="4983892" cy="117336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5C02DB1-47CF-067F-257E-7C71F9704F56}"/>
              </a:ext>
            </a:extLst>
          </p:cNvPr>
          <p:cNvSpPr/>
          <p:nvPr/>
        </p:nvSpPr>
        <p:spPr>
          <a:xfrm>
            <a:off x="145350" y="2241198"/>
            <a:ext cx="4983892" cy="22462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89BFE4-1AFF-639C-693C-14B516150C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5101" y="2455107"/>
            <a:ext cx="3892761" cy="192174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9D6A752-8256-EABD-680B-1DDB9F846547}"/>
              </a:ext>
            </a:extLst>
          </p:cNvPr>
          <p:cNvSpPr txBox="1"/>
          <p:nvPr/>
        </p:nvSpPr>
        <p:spPr>
          <a:xfrm>
            <a:off x="496267" y="4487397"/>
            <a:ext cx="9265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build local distributions that simulate scenarios based on past local errors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(based on every simulated autoregressive error combination)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056BA0-77D2-A500-5F5C-8C4EE8C89E2C}"/>
              </a:ext>
            </a:extLst>
          </p:cNvPr>
          <p:cNvSpPr/>
          <p:nvPr/>
        </p:nvSpPr>
        <p:spPr>
          <a:xfrm>
            <a:off x="4356794" y="2829250"/>
            <a:ext cx="513474" cy="19611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y12</a:t>
            </a:r>
            <a:r>
              <a:rPr lang="el-GR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+ε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255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DB340A-C5C7-112B-0C9F-9A6EBD12455A}"/>
              </a:ext>
            </a:extLst>
          </p:cNvPr>
          <p:cNvSpPr txBox="1"/>
          <p:nvPr/>
        </p:nvSpPr>
        <p:spPr>
          <a:xfrm>
            <a:off x="60879" y="3902151"/>
            <a:ext cx="5295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The problem?</a:t>
            </a:r>
          </a:p>
          <a:p>
            <a:r>
              <a:rPr lang="en-US" sz="1600" dirty="0"/>
              <a:t>Bootstrapping requires more assumptions that do not (necessarily) hold in practice for all time series.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D22EA5-C857-B65F-9AF2-6328D4C57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2205" y="2775532"/>
            <a:ext cx="3591795" cy="19217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235282-ED36-48A3-C186-52AC53059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7359" y="884724"/>
            <a:ext cx="3533977" cy="1890808"/>
          </a:xfrm>
          <a:prstGeom prst="rect">
            <a:avLst/>
          </a:prstGeom>
        </p:spPr>
      </p:pic>
      <p:sp>
        <p:nvSpPr>
          <p:cNvPr id="9" name="Tekstvak 6">
            <a:extLst>
              <a:ext uri="{FF2B5EF4-FFF2-40B4-BE49-F238E27FC236}">
                <a16:creationId xmlns:a16="http://schemas.microsoft.com/office/drawing/2014/main" id="{2D147590-FF3C-3E05-1597-E20CF5D5D6C6}"/>
              </a:ext>
            </a:extLst>
          </p:cNvPr>
          <p:cNvSpPr txBox="1"/>
          <p:nvPr/>
        </p:nvSpPr>
        <p:spPr>
          <a:xfrm>
            <a:off x="-1" y="834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Pairing Bootstrapping with GBDTs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D93F8E-F814-C4D0-CDB8-A22D710BD20A}"/>
              </a:ext>
            </a:extLst>
          </p:cNvPr>
          <p:cNvSpPr txBox="1"/>
          <p:nvPr/>
        </p:nvSpPr>
        <p:spPr>
          <a:xfrm>
            <a:off x="60879" y="880672"/>
            <a:ext cx="5558525" cy="337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FF0000"/>
                </a:solidFill>
              </a:rPr>
              <a:t>Our argument: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Bootstrapping is a local correction for global models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Aligned with the autoregressive nature of GBDTs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Residual shock &amp; error accumulation is mitigated by GBDTs architecture (Especially if trained on augmented datasets)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With sufficient simulation we get stable, calibrated and  meaningful paths that simulate every possible scenario (Or at least we assume so)</a:t>
            </a:r>
          </a:p>
          <a:p>
            <a:pPr>
              <a:lnSpc>
                <a:spcPct val="150000"/>
              </a:lnSpc>
            </a:pP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2862136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Rethinking Bootstrapping with Structural Adjustments</a:t>
            </a:r>
          </a:p>
          <a:p>
            <a:r>
              <a:rPr lang="en-US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Bootstrapping Scheme</a:t>
            </a:r>
          </a:p>
        </p:txBody>
      </p:sp>
      <p:sp>
        <p:nvSpPr>
          <p:cNvPr id="2" name="Arrow: Circular 1">
            <a:extLst>
              <a:ext uri="{FF2B5EF4-FFF2-40B4-BE49-F238E27FC236}">
                <a16:creationId xmlns:a16="http://schemas.microsoft.com/office/drawing/2014/main" id="{D96CEDCE-653C-3FE7-9E7D-4E000FD98210}"/>
              </a:ext>
            </a:extLst>
          </p:cNvPr>
          <p:cNvSpPr/>
          <p:nvPr/>
        </p:nvSpPr>
        <p:spPr>
          <a:xfrm rot="10800000" flipH="1">
            <a:off x="7115328" y="1208701"/>
            <a:ext cx="513473" cy="30814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630076"/>
              <a:gd name="adj5" fmla="val 12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B954E8-642A-1E77-083A-D73BCFA81D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73506"/>
          <a:stretch/>
        </p:blipFill>
        <p:spPr>
          <a:xfrm>
            <a:off x="4646360" y="1061149"/>
            <a:ext cx="2670777" cy="30814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ECE3CB4-46E2-5569-3C15-41E77E749457}"/>
              </a:ext>
            </a:extLst>
          </p:cNvPr>
          <p:cNvSpPr/>
          <p:nvPr/>
        </p:nvSpPr>
        <p:spPr>
          <a:xfrm>
            <a:off x="6163347" y="1178788"/>
            <a:ext cx="1110612" cy="13300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DBEF7F-4AB0-F2A4-EFBF-569FD9FCFC5A}"/>
              </a:ext>
            </a:extLst>
          </p:cNvPr>
          <p:cNvSpPr/>
          <p:nvPr/>
        </p:nvSpPr>
        <p:spPr>
          <a:xfrm>
            <a:off x="7505272" y="1136714"/>
            <a:ext cx="433383" cy="23258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y1</a:t>
            </a:r>
            <a:r>
              <a:rPr lang="el-GR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+ε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304E1-BEDB-DA23-004C-57091ACEC5F6}"/>
              </a:ext>
            </a:extLst>
          </p:cNvPr>
          <p:cNvSpPr txBox="1"/>
          <p:nvPr/>
        </p:nvSpPr>
        <p:spPr>
          <a:xfrm>
            <a:off x="93787" y="1094045"/>
            <a:ext cx="5041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Bootstrapping assumes </a:t>
            </a:r>
            <a:r>
              <a:rPr lang="en-US" dirty="0" err="1">
                <a:solidFill>
                  <a:srgbClr val="FF0000"/>
                </a:solidFill>
              </a:rPr>
              <a:t>i.i.d</a:t>
            </a:r>
            <a:r>
              <a:rPr lang="en-US" dirty="0">
                <a:solidFill>
                  <a:srgbClr val="FF0000"/>
                </a:solidFill>
              </a:rPr>
              <a:t> 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Temporal dependencies are not accounted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multi-step forecasts the assumption fails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13AC34-CD84-F68B-5629-938EAEB05BF0}"/>
              </a:ext>
            </a:extLst>
          </p:cNvPr>
          <p:cNvSpPr txBox="1"/>
          <p:nvPr/>
        </p:nvSpPr>
        <p:spPr>
          <a:xfrm>
            <a:off x="-1" y="4713015"/>
            <a:ext cx="9927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Cordeiro, C. and Neves, M. (2006). The bootstrap methodology in time series fore-casting. Proceedings of CompStat2006, pages 1067–1073.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Paparoditis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E. and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Politis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D. N. (2001). Tapered block bootstrap. Biometrika,88(4):1105–1119.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CACAC2-5DB5-9FB1-CAB9-2ADB47D84BF8}"/>
              </a:ext>
            </a:extLst>
          </p:cNvPr>
          <p:cNvSpPr txBox="1"/>
          <p:nvPr/>
        </p:nvSpPr>
        <p:spPr>
          <a:xfrm>
            <a:off x="93787" y="2233109"/>
            <a:ext cx="5041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Solution: Multi-step-ahead bootstrapping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Get error distribution for every 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Sample from the correct 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Distributions with reduced samples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9085D5-94D0-D02C-491B-65A4E8584A6B}"/>
              </a:ext>
            </a:extLst>
          </p:cNvPr>
          <p:cNvSpPr/>
          <p:nvPr/>
        </p:nvSpPr>
        <p:spPr>
          <a:xfrm>
            <a:off x="7942486" y="1139012"/>
            <a:ext cx="433383" cy="23258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y2</a:t>
            </a:r>
            <a:r>
              <a:rPr lang="el-GR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+ε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09D8C8-6AEE-3FA5-5A7E-89AD7CEF4EBC}"/>
              </a:ext>
            </a:extLst>
          </p:cNvPr>
          <p:cNvSpPr/>
          <p:nvPr/>
        </p:nvSpPr>
        <p:spPr>
          <a:xfrm>
            <a:off x="8689554" y="1131550"/>
            <a:ext cx="433383" cy="23258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yn</a:t>
            </a:r>
            <a:r>
              <a:rPr lang="el-GR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+ε</a:t>
            </a:r>
            <a:endParaRPr lang="nl-BE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E884DF-8081-524D-69E8-D125D6BC17E3}"/>
              </a:ext>
            </a:extLst>
          </p:cNvPr>
          <p:cNvSpPr txBox="1"/>
          <p:nvPr/>
        </p:nvSpPr>
        <p:spPr>
          <a:xfrm>
            <a:off x="8344839" y="1068338"/>
            <a:ext cx="367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nl-BE" dirty="0"/>
          </a:p>
        </p:txBody>
      </p:sp>
      <p:sp>
        <p:nvSpPr>
          <p:cNvPr id="11" name="Arrow: Circular 10">
            <a:extLst>
              <a:ext uri="{FF2B5EF4-FFF2-40B4-BE49-F238E27FC236}">
                <a16:creationId xmlns:a16="http://schemas.microsoft.com/office/drawing/2014/main" id="{3491743C-7F2E-BF97-05D9-B74B85B3C576}"/>
              </a:ext>
            </a:extLst>
          </p:cNvPr>
          <p:cNvSpPr/>
          <p:nvPr/>
        </p:nvSpPr>
        <p:spPr>
          <a:xfrm rot="10800000" flipH="1">
            <a:off x="7755429" y="1228490"/>
            <a:ext cx="513473" cy="30814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630076"/>
              <a:gd name="adj5" fmla="val 12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12" name="Arrow: Circular 11">
            <a:extLst>
              <a:ext uri="{FF2B5EF4-FFF2-40B4-BE49-F238E27FC236}">
                <a16:creationId xmlns:a16="http://schemas.microsoft.com/office/drawing/2014/main" id="{A30E2068-410F-32CD-9D64-3616285F1EC9}"/>
              </a:ext>
            </a:extLst>
          </p:cNvPr>
          <p:cNvSpPr/>
          <p:nvPr/>
        </p:nvSpPr>
        <p:spPr>
          <a:xfrm rot="10800000" flipH="1">
            <a:off x="8439183" y="1221605"/>
            <a:ext cx="513473" cy="30814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630076"/>
              <a:gd name="adj5" fmla="val 125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AACD09-77EA-9181-B381-B9220A6FE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645" y="1596268"/>
            <a:ext cx="1238974" cy="97548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AE842F3-8740-EBDA-F9AE-D3AA9E2E2F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019" y="1626115"/>
            <a:ext cx="1190410" cy="93724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9FBCBB0-F568-BA69-23D2-7745DA4263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8655" y="1664892"/>
            <a:ext cx="1163155" cy="915787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6B9B20C-4E80-32D1-0F96-7C080C7211EB}"/>
              </a:ext>
            </a:extLst>
          </p:cNvPr>
          <p:cNvCxnSpPr/>
          <p:nvPr/>
        </p:nvCxnSpPr>
        <p:spPr>
          <a:xfrm flipV="1">
            <a:off x="6293708" y="1437670"/>
            <a:ext cx="821620" cy="2272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0582F7B-978A-E2A9-E689-F3EB13EF1A6E}"/>
              </a:ext>
            </a:extLst>
          </p:cNvPr>
          <p:cNvCxnSpPr>
            <a:cxnSpLocks/>
          </p:cNvCxnSpPr>
          <p:nvPr/>
        </p:nvCxnSpPr>
        <p:spPr>
          <a:xfrm flipV="1">
            <a:off x="7645061" y="1535244"/>
            <a:ext cx="355490" cy="2581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6DE3F42-B940-89BA-97C0-12A102CA1A96}"/>
              </a:ext>
            </a:extLst>
          </p:cNvPr>
          <p:cNvCxnSpPr>
            <a:cxnSpLocks/>
          </p:cNvCxnSpPr>
          <p:nvPr/>
        </p:nvCxnSpPr>
        <p:spPr>
          <a:xfrm flipV="1">
            <a:off x="8462436" y="1521019"/>
            <a:ext cx="149268" cy="2099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2E6797F6-07BB-4084-95FA-5E8210C2E3F3}"/>
              </a:ext>
            </a:extLst>
          </p:cNvPr>
          <p:cNvSpPr txBox="1"/>
          <p:nvPr/>
        </p:nvSpPr>
        <p:spPr>
          <a:xfrm>
            <a:off x="363100" y="3713019"/>
            <a:ext cx="904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tradeoff: To incorporate temporal dependencies we sampled from </a:t>
            </a:r>
            <a:r>
              <a:rPr lang="en-US" dirty="0" err="1">
                <a:solidFill>
                  <a:srgbClr val="FF0000"/>
                </a:solidFill>
              </a:rPr>
              <a:t>shrinked</a:t>
            </a:r>
            <a:r>
              <a:rPr lang="en-US" dirty="0">
                <a:solidFill>
                  <a:srgbClr val="FF0000"/>
                </a:solidFill>
              </a:rPr>
              <a:t> distributions 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BAC5EF2-1415-E333-135F-2CA63A7EF648}"/>
              </a:ext>
            </a:extLst>
          </p:cNvPr>
          <p:cNvSpPr txBox="1"/>
          <p:nvPr/>
        </p:nvSpPr>
        <p:spPr>
          <a:xfrm>
            <a:off x="196100" y="4048656"/>
            <a:ext cx="86909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Note -&gt; There is another assumption here: </a:t>
            </a:r>
          </a:p>
          <a:p>
            <a:pPr algn="ctr"/>
            <a:r>
              <a:rPr lang="en-US" sz="1400" dirty="0"/>
              <a:t>Multi-step bootstrapping also does not account for dependencies among the same horizon</a:t>
            </a:r>
          </a:p>
          <a:p>
            <a:pPr algn="ctr"/>
            <a:r>
              <a:rPr lang="en-US" sz="1400" dirty="0"/>
              <a:t>Possible alternative: Block Bootstrapping</a:t>
            </a:r>
            <a:endParaRPr lang="nl-BE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DA7671-4566-7AF6-EA30-3956EEDE08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0908" y="2796425"/>
            <a:ext cx="1438631" cy="1016632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3C7D651-F3ED-B41B-6CBF-30F3BC899CAE}"/>
              </a:ext>
            </a:extLst>
          </p:cNvPr>
          <p:cNvCxnSpPr>
            <a:stCxn id="4" idx="0"/>
            <a:endCxn id="24" idx="2"/>
          </p:cNvCxnSpPr>
          <p:nvPr/>
        </p:nvCxnSpPr>
        <p:spPr>
          <a:xfrm flipH="1" flipV="1">
            <a:off x="5755132" y="2571750"/>
            <a:ext cx="1405092" cy="2246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B8A105A-14F5-6BE3-FE93-7D6F416A3B47}"/>
              </a:ext>
            </a:extLst>
          </p:cNvPr>
          <p:cNvCxnSpPr>
            <a:stCxn id="4" idx="0"/>
            <a:endCxn id="26" idx="2"/>
          </p:cNvCxnSpPr>
          <p:nvPr/>
        </p:nvCxnSpPr>
        <p:spPr>
          <a:xfrm flipV="1">
            <a:off x="7160224" y="2563361"/>
            <a:ext cx="0" cy="233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8EFD794-D42E-9FD2-9905-45D9D57FA80B}"/>
              </a:ext>
            </a:extLst>
          </p:cNvPr>
          <p:cNvCxnSpPr>
            <a:stCxn id="4" idx="0"/>
            <a:endCxn id="28" idx="2"/>
          </p:cNvCxnSpPr>
          <p:nvPr/>
        </p:nvCxnSpPr>
        <p:spPr>
          <a:xfrm flipV="1">
            <a:off x="7160224" y="2580679"/>
            <a:ext cx="1360009" cy="2157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986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Rethinking Bootstrapping with Structural Adjustments</a:t>
            </a:r>
          </a:p>
          <a:p>
            <a:r>
              <a:rPr lang="en-US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Set of Errors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13AC34-CD84-F68B-5629-938EAEB05BF0}"/>
              </a:ext>
            </a:extLst>
          </p:cNvPr>
          <p:cNvSpPr txBox="1"/>
          <p:nvPr/>
        </p:nvSpPr>
        <p:spPr>
          <a:xfrm>
            <a:off x="-1" y="4713015"/>
            <a:ext cx="9927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Hyndman, R. J., Koehler, A. B., Snyder, R. D., and Grose, S. (2002). A state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spaceframework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 for automatic forecasting using exponential smoothing methods. Inter-national Journal of forecasting, 18(3):439–454.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Xu, C. and Xie, Y. (2023a). Conformal prediction for time series. IEEE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Transactionson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 Pattern Analysis and Machine Intelligence, 45(10):11575–11587.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3036845-5F04-C863-444D-308D44AF832D}"/>
              </a:ext>
            </a:extLst>
          </p:cNvPr>
          <p:cNvCxnSpPr>
            <a:cxnSpLocks/>
          </p:cNvCxnSpPr>
          <p:nvPr/>
        </p:nvCxnSpPr>
        <p:spPr>
          <a:xfrm flipH="1">
            <a:off x="6860190" y="2528423"/>
            <a:ext cx="146563" cy="3215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252EE53F-3757-4E78-162F-705B53078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166" y="2893281"/>
            <a:ext cx="1382623" cy="97705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C07A456-2C4B-919D-6B47-7D1109307066}"/>
              </a:ext>
            </a:extLst>
          </p:cNvPr>
          <p:cNvSpPr txBox="1"/>
          <p:nvPr/>
        </p:nvSpPr>
        <p:spPr>
          <a:xfrm>
            <a:off x="131805" y="972065"/>
            <a:ext cx="54534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Using in-sample errors: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Assume future errors will be similar to historical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GBDTs are prone to overfitting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Underestimates uncertainty -&gt; narrow intervals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Does not capture distribution drifts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DB428C-6A45-ED37-BA68-EFABF4384276}"/>
              </a:ext>
            </a:extLst>
          </p:cNvPr>
          <p:cNvSpPr txBox="1"/>
          <p:nvPr/>
        </p:nvSpPr>
        <p:spPr>
          <a:xfrm>
            <a:off x="60878" y="2575927"/>
            <a:ext cx="60157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Solution: Use validation-set errors (split-conformal)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Sample from validation 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realistic reflection of future 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Distributions with reduced samples </a:t>
            </a:r>
          </a:p>
          <a:p>
            <a:r>
              <a:rPr lang="en-US" sz="1400" dirty="0"/>
              <a:t>(especially with multi-step bootstrapping)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470C0B-8FC7-35FC-04A1-A874EF233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9328" y="972065"/>
            <a:ext cx="2965438" cy="14845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BFC8D0-4519-93B2-6876-8DDB7CBD0C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5025" y="2905448"/>
            <a:ext cx="1334781" cy="97711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56176E0-358B-740A-0D45-C4AE339B2CB4}"/>
              </a:ext>
            </a:extLst>
          </p:cNvPr>
          <p:cNvCxnSpPr>
            <a:cxnSpLocks/>
          </p:cNvCxnSpPr>
          <p:nvPr/>
        </p:nvCxnSpPr>
        <p:spPr>
          <a:xfrm flipH="1">
            <a:off x="8437418" y="2094807"/>
            <a:ext cx="260139" cy="6650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D22D366-647D-8A07-8389-9A87BB3B049E}"/>
              </a:ext>
            </a:extLst>
          </p:cNvPr>
          <p:cNvSpPr txBox="1"/>
          <p:nvPr/>
        </p:nvSpPr>
        <p:spPr>
          <a:xfrm>
            <a:off x="1063206" y="4197865"/>
            <a:ext cx="904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tradeoff: To sample more realistic errors we have to shrink the residuals pool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957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Rethinking Bootstrapping with Structural Adjustments</a:t>
            </a:r>
          </a:p>
          <a:p>
            <a:r>
              <a:rPr lang="en-US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Extracting Prediction Intervals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544A1F-A743-1F87-32A8-4F854342B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902" y="829243"/>
            <a:ext cx="3830098" cy="189080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AFEC48E-69BC-2D79-DF9C-3A1AB02CC08C}"/>
              </a:ext>
            </a:extLst>
          </p:cNvPr>
          <p:cNvCxnSpPr>
            <a:cxnSpLocks/>
          </p:cNvCxnSpPr>
          <p:nvPr/>
        </p:nvCxnSpPr>
        <p:spPr>
          <a:xfrm flipH="1">
            <a:off x="7228951" y="1774647"/>
            <a:ext cx="1604333" cy="1228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FA7D9BE-7A64-1194-4D00-3D5AD4C5EF12}"/>
              </a:ext>
            </a:extLst>
          </p:cNvPr>
          <p:cNvSpPr txBox="1"/>
          <p:nvPr/>
        </p:nvSpPr>
        <p:spPr>
          <a:xfrm>
            <a:off x="0" y="1012419"/>
            <a:ext cx="53783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simplest approach: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Straightforward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Unstable quantiles (in tails) with small pool of 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Requires large and diverse set of empirical 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Validation and multi-step errors may exacerbate this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8EFFC75-4CD6-723C-7122-D03F1DA0FE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284"/>
          <a:stretch/>
        </p:blipFill>
        <p:spPr>
          <a:xfrm>
            <a:off x="2427315" y="1022909"/>
            <a:ext cx="2753583" cy="3773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026E2DB-1DBB-F45E-D11A-525E8350C164}"/>
              </a:ext>
            </a:extLst>
          </p:cNvPr>
          <p:cNvSpPr txBox="1"/>
          <p:nvPr/>
        </p:nvSpPr>
        <p:spPr>
          <a:xfrm>
            <a:off x="-1" y="4713015"/>
            <a:ext cx="9927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Allouche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M., Girard, S., and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Gobet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E. (2024). Estimation of extreme quantiles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fromheavy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-tailed distributions with neural networks. Statistics and Computing, 34(1):12.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Trapero, J. R.,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Cardos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M., and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Kourentzes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N. (2019). Empirical safety stock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estima-tion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 based on kernel and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garch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 models. Omega, 84:199–211.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Wkeglarczyk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S. (2018). Kernel density estimation and its application. In ITM web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ofconferences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volume 23, page 00037. EDP Sciences.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34B236-042C-598E-5194-6BF0E3FC8489}"/>
              </a:ext>
            </a:extLst>
          </p:cNvPr>
          <p:cNvSpPr txBox="1"/>
          <p:nvPr/>
        </p:nvSpPr>
        <p:spPr>
          <a:xfrm>
            <a:off x="60879" y="2643263"/>
            <a:ext cx="62484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solution: Kernel Density Estimators: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Estimates the probability density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smooth distributions (especially for limited samples)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effectively capture tails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Might lead to over or under smoothing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1B60D3D-C435-F52F-17B4-0978E54A45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5101" y="3002682"/>
            <a:ext cx="2689457" cy="147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508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Rethinking Bootstrapping with Structural Adjustments</a:t>
            </a:r>
          </a:p>
          <a:p>
            <a:r>
              <a:rPr lang="en-US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Binning Errors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CA63DB-A9DC-EAF4-43A0-4B114560A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664" y="831510"/>
            <a:ext cx="2965439" cy="14845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4C7DE4-9D31-F7A6-DEF9-6F1046E2804A}"/>
              </a:ext>
            </a:extLst>
          </p:cNvPr>
          <p:cNvSpPr txBox="1"/>
          <p:nvPr/>
        </p:nvSpPr>
        <p:spPr>
          <a:xfrm>
            <a:off x="0" y="2167568"/>
            <a:ext cx="61181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Solution: Binning errors based on forecast magnitude</a:t>
            </a:r>
          </a:p>
          <a:p>
            <a:r>
              <a:rPr lang="en-US" dirty="0"/>
              <a:t>Step 1: Bin in-sample or validation predictions into k bins</a:t>
            </a:r>
          </a:p>
          <a:p>
            <a:r>
              <a:rPr lang="en-US" dirty="0"/>
              <a:t>Step 2: Estimate the error distribution per bin</a:t>
            </a:r>
          </a:p>
          <a:p>
            <a:r>
              <a:rPr lang="en-US" dirty="0"/>
              <a:t>Step 3: Generate point forecasts and assign to right bin </a:t>
            </a:r>
          </a:p>
          <a:p>
            <a:r>
              <a:rPr lang="en-US" dirty="0"/>
              <a:t>Step 4: Sample from the bin-specific distribution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3E6C43-2D49-0E9E-92D3-FE17B28D6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664" y="2417759"/>
            <a:ext cx="2965439" cy="14864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5E18278-4BD5-AF43-E459-0E12589981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664" y="4306521"/>
            <a:ext cx="989591" cy="7358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E39A70-613F-025C-C265-ABCE28A506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4255" y="4306521"/>
            <a:ext cx="989591" cy="7358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F62153E-2F7B-8493-E4B3-80E5C604FA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4409" y="4306521"/>
            <a:ext cx="989591" cy="735850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2AFDDDA-C7DF-D5E0-6792-C5F510079438}"/>
              </a:ext>
            </a:extLst>
          </p:cNvPr>
          <p:cNvCxnSpPr>
            <a:cxnSpLocks/>
          </p:cNvCxnSpPr>
          <p:nvPr/>
        </p:nvCxnSpPr>
        <p:spPr>
          <a:xfrm flipH="1">
            <a:off x="7597383" y="3835365"/>
            <a:ext cx="1" cy="2700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BC317F2-6ECB-503D-9DD1-90D3ECF514C8}"/>
              </a:ext>
            </a:extLst>
          </p:cNvPr>
          <p:cNvSpPr txBox="1"/>
          <p:nvPr/>
        </p:nvSpPr>
        <p:spPr>
          <a:xfrm>
            <a:off x="6709074" y="4052055"/>
            <a:ext cx="2769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Error distribution per bin </a:t>
            </a:r>
            <a:endParaRPr lang="nl-BE" sz="1400" b="1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807DA6E-6452-5DD9-2B35-9E337EB61A3E}"/>
              </a:ext>
            </a:extLst>
          </p:cNvPr>
          <p:cNvCxnSpPr>
            <a:cxnSpLocks/>
          </p:cNvCxnSpPr>
          <p:nvPr/>
        </p:nvCxnSpPr>
        <p:spPr>
          <a:xfrm>
            <a:off x="7597383" y="1922933"/>
            <a:ext cx="0" cy="4948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4F045BA-2D37-9C27-0F80-A954BA7EEE91}"/>
              </a:ext>
            </a:extLst>
          </p:cNvPr>
          <p:cNvSpPr txBox="1"/>
          <p:nvPr/>
        </p:nvSpPr>
        <p:spPr>
          <a:xfrm>
            <a:off x="0" y="3792961"/>
            <a:ext cx="6118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Binning errors: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Captures scale-dependent error patterns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Partial mitigation of non-stationarity effect on </a:t>
            </a:r>
            <a:r>
              <a:rPr lang="en-US" dirty="0" err="1"/>
              <a:t>i.i.d</a:t>
            </a:r>
            <a:r>
              <a:rPr lang="en-US" dirty="0"/>
              <a:t> residuals</a:t>
            </a:r>
          </a:p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2F8BBA-C1CF-1683-E2BB-0ABF643A623F}"/>
              </a:ext>
            </a:extLst>
          </p:cNvPr>
          <p:cNvSpPr txBox="1"/>
          <p:nvPr/>
        </p:nvSpPr>
        <p:spPr>
          <a:xfrm>
            <a:off x="-74815" y="4848554"/>
            <a:ext cx="9927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Amat Rodrigo, J &amp; Escobar Ortiz, J (2025). </a:t>
            </a:r>
            <a:r>
              <a:rPr lang="en-US" sz="800" dirty="0" err="1"/>
              <a:t>skforecast</a:t>
            </a:r>
            <a:r>
              <a:rPr lang="en-US" sz="800" dirty="0"/>
              <a:t> (v0.16.0) </a:t>
            </a:r>
            <a:r>
              <a:rPr lang="en-US" sz="800" dirty="0" err="1"/>
              <a:t>Zenodo</a:t>
            </a:r>
            <a:r>
              <a:rPr lang="en-US" sz="800" dirty="0"/>
              <a:t> https://doi.org/10.5281/zenodo.15319927</a:t>
            </a:r>
            <a:endParaRPr lang="en-US" sz="800" i="0" dirty="0">
              <a:solidFill>
                <a:srgbClr val="242424"/>
              </a:solidFill>
              <a:effectLst/>
              <a:latin typeface="sohne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Bergmeir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C., Hyndman, R. J., and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Ben´ıtez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J. M. (2016). Bagging exponential smooth-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ing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 methods using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stl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 decomposition and box–cox transformation.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Internationaljournal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 of forecasting, 32(2):303–312.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CA266F-E8CF-BDB6-A7F3-2DE0B83C9657}"/>
              </a:ext>
            </a:extLst>
          </p:cNvPr>
          <p:cNvSpPr txBox="1"/>
          <p:nvPr/>
        </p:nvSpPr>
        <p:spPr>
          <a:xfrm>
            <a:off x="-3503" y="916377"/>
            <a:ext cx="6118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Heteroscedasticity in the error’s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Methods before do not account for forecast magnitudes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Volume of errors is correlated with magnitude of forecast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Core issue on high volatile items</a:t>
            </a:r>
          </a:p>
        </p:txBody>
      </p:sp>
    </p:spTree>
    <p:extLst>
      <p:ext uri="{BB962C8B-B14F-4D97-AF65-F5344CB8AC3E}">
        <p14:creationId xmlns:p14="http://schemas.microsoft.com/office/powerpoint/2010/main" val="2355497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B2FD506B-ED35-29D7-E233-6D0018455AA6}"/>
              </a:ext>
            </a:extLst>
          </p:cNvPr>
          <p:cNvSpPr txBox="1"/>
          <p:nvPr/>
        </p:nvSpPr>
        <p:spPr>
          <a:xfrm>
            <a:off x="-1" y="83455"/>
            <a:ext cx="9083122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Experimental Design</a:t>
            </a:r>
          </a:p>
          <a:p>
            <a:r>
              <a:rPr lang="en-US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Notations are hard</a:t>
            </a:r>
          </a:p>
          <a:p>
            <a:endParaRPr lang="en-US" sz="20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9589AA-69AF-78F2-FDDF-736340C468D2}"/>
              </a:ext>
            </a:extLst>
          </p:cNvPr>
          <p:cNvSpPr txBox="1"/>
          <p:nvPr/>
        </p:nvSpPr>
        <p:spPr>
          <a:xfrm>
            <a:off x="6411046" y="914452"/>
            <a:ext cx="114461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Bootstrap</a:t>
            </a:r>
            <a:endParaRPr lang="nl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9B2850-3F74-12A8-60DC-1D304B1CEEF0}"/>
              </a:ext>
            </a:extLst>
          </p:cNvPr>
          <p:cNvSpPr txBox="1"/>
          <p:nvPr/>
        </p:nvSpPr>
        <p:spPr>
          <a:xfrm>
            <a:off x="5117480" y="1790060"/>
            <a:ext cx="17680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Conventional (C)</a:t>
            </a:r>
            <a:endParaRPr lang="nl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425E3A-73E5-ACFF-7AA4-ACA285C1C088}"/>
              </a:ext>
            </a:extLst>
          </p:cNvPr>
          <p:cNvSpPr txBox="1"/>
          <p:nvPr/>
        </p:nvSpPr>
        <p:spPr>
          <a:xfrm>
            <a:off x="7314811" y="1790060"/>
            <a:ext cx="17680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Multistep (M)</a:t>
            </a:r>
            <a:endParaRPr lang="nl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27DC86-9B56-0CFB-2813-32B5017DDD96}"/>
              </a:ext>
            </a:extLst>
          </p:cNvPr>
          <p:cNvSpPr txBox="1"/>
          <p:nvPr/>
        </p:nvSpPr>
        <p:spPr>
          <a:xfrm>
            <a:off x="3913452" y="2579398"/>
            <a:ext cx="17680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Training (TR)</a:t>
            </a:r>
            <a:endParaRPr lang="nl-B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AAFDA9-A64D-0CFA-A890-9BFB9D7F4BE8}"/>
              </a:ext>
            </a:extLst>
          </p:cNvPr>
          <p:cNvSpPr txBox="1"/>
          <p:nvPr/>
        </p:nvSpPr>
        <p:spPr>
          <a:xfrm>
            <a:off x="6180349" y="2579398"/>
            <a:ext cx="17680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Validation (VAL)</a:t>
            </a:r>
            <a:endParaRPr lang="nl-B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0D0BFD-89AD-A496-6101-C513223C3778}"/>
              </a:ext>
            </a:extLst>
          </p:cNvPr>
          <p:cNvSpPr txBox="1"/>
          <p:nvPr/>
        </p:nvSpPr>
        <p:spPr>
          <a:xfrm>
            <a:off x="3041050" y="3361148"/>
            <a:ext cx="17680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Empirical (EQ)</a:t>
            </a:r>
            <a:endParaRPr lang="nl-B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1D8621-D4E4-B37F-AFBF-C01FBDE36EC4}"/>
              </a:ext>
            </a:extLst>
          </p:cNvPr>
          <p:cNvSpPr txBox="1"/>
          <p:nvPr/>
        </p:nvSpPr>
        <p:spPr>
          <a:xfrm>
            <a:off x="4999924" y="3368736"/>
            <a:ext cx="17680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KDE (KD)</a:t>
            </a:r>
            <a:endParaRPr lang="nl-BE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F9EC9F4-F061-26C5-8AF7-BE848AD4E309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6001513" y="1283784"/>
            <a:ext cx="981838" cy="5062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10DF3C5-9F44-B5F5-A3E6-9D35AC59352E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>
          <a:xfrm>
            <a:off x="6983351" y="1283784"/>
            <a:ext cx="1215493" cy="5062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BCE743F-BC93-45E1-6456-AB1D9A388275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 flipH="1">
            <a:off x="4797485" y="2159392"/>
            <a:ext cx="1204028" cy="4200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83062A6-6A49-EC0B-D1A9-49BA004B88C7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>
            <a:off x="6001513" y="2159392"/>
            <a:ext cx="1062869" cy="4200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B13F71C-CCBC-69FD-13D7-3AE9A3FE206F}"/>
              </a:ext>
            </a:extLst>
          </p:cNvPr>
          <p:cNvSpPr txBox="1"/>
          <p:nvPr/>
        </p:nvSpPr>
        <p:spPr>
          <a:xfrm>
            <a:off x="8689909" y="2569033"/>
            <a:ext cx="1288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nl-BE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EF7F286-8A64-17FC-DD1F-C2FB12C65659}"/>
              </a:ext>
            </a:extLst>
          </p:cNvPr>
          <p:cNvCxnSpPr>
            <a:stCxn id="8" idx="2"/>
            <a:endCxn id="10" idx="0"/>
          </p:cNvCxnSpPr>
          <p:nvPr/>
        </p:nvCxnSpPr>
        <p:spPr>
          <a:xfrm flipH="1">
            <a:off x="3925083" y="2948730"/>
            <a:ext cx="872402" cy="4124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0345C81-00B4-055F-6707-6AD6BF623E04}"/>
              </a:ext>
            </a:extLst>
          </p:cNvPr>
          <p:cNvCxnSpPr>
            <a:cxnSpLocks/>
            <a:stCxn id="8" idx="2"/>
            <a:endCxn id="11" idx="0"/>
          </p:cNvCxnSpPr>
          <p:nvPr/>
        </p:nvCxnSpPr>
        <p:spPr>
          <a:xfrm>
            <a:off x="4797485" y="2948730"/>
            <a:ext cx="1086472" cy="4200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D053DDF-23E2-1582-1E90-184E103CBE29}"/>
              </a:ext>
            </a:extLst>
          </p:cNvPr>
          <p:cNvSpPr txBox="1"/>
          <p:nvPr/>
        </p:nvSpPr>
        <p:spPr>
          <a:xfrm>
            <a:off x="8001854" y="3357437"/>
            <a:ext cx="1288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nl-BE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79BF195-5248-0625-0353-BD5614914C99}"/>
              </a:ext>
            </a:extLst>
          </p:cNvPr>
          <p:cNvSpPr txBox="1"/>
          <p:nvPr/>
        </p:nvSpPr>
        <p:spPr>
          <a:xfrm>
            <a:off x="2274574" y="4150467"/>
            <a:ext cx="17680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Binning (B)</a:t>
            </a:r>
            <a:endParaRPr lang="nl-BE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89C4674-6E1D-264E-8D10-2E29EF93135E}"/>
              </a:ext>
            </a:extLst>
          </p:cNvPr>
          <p:cNvSpPr txBox="1"/>
          <p:nvPr/>
        </p:nvSpPr>
        <p:spPr>
          <a:xfrm>
            <a:off x="4233447" y="4158074"/>
            <a:ext cx="17680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No Binning ()</a:t>
            </a:r>
            <a:endParaRPr lang="nl-BE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E3694EA-8477-E0D3-C834-C463185976D8}"/>
              </a:ext>
            </a:extLst>
          </p:cNvPr>
          <p:cNvSpPr txBox="1"/>
          <p:nvPr/>
        </p:nvSpPr>
        <p:spPr>
          <a:xfrm>
            <a:off x="7932187" y="4135475"/>
            <a:ext cx="1288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nl-BE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2F5B332-306E-4F8F-FE56-DC018C049A55}"/>
              </a:ext>
            </a:extLst>
          </p:cNvPr>
          <p:cNvCxnSpPr>
            <a:cxnSpLocks/>
            <a:stCxn id="10" idx="2"/>
            <a:endCxn id="32" idx="0"/>
          </p:cNvCxnSpPr>
          <p:nvPr/>
        </p:nvCxnSpPr>
        <p:spPr>
          <a:xfrm flipH="1">
            <a:off x="3158607" y="3730480"/>
            <a:ext cx="766476" cy="4199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9507A5E-1C28-46F2-911E-F673C4F61CE3}"/>
              </a:ext>
            </a:extLst>
          </p:cNvPr>
          <p:cNvCxnSpPr>
            <a:cxnSpLocks/>
            <a:stCxn id="10" idx="2"/>
            <a:endCxn id="33" idx="0"/>
          </p:cNvCxnSpPr>
          <p:nvPr/>
        </p:nvCxnSpPr>
        <p:spPr>
          <a:xfrm>
            <a:off x="3925083" y="3730480"/>
            <a:ext cx="1192397" cy="4275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7B33374B-6B27-F077-DE48-47A71F66BA2C}"/>
              </a:ext>
            </a:extLst>
          </p:cNvPr>
          <p:cNvSpPr txBox="1"/>
          <p:nvPr/>
        </p:nvSpPr>
        <p:spPr>
          <a:xfrm>
            <a:off x="8689909" y="3361148"/>
            <a:ext cx="1288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nl-BE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04B936D-F33B-9E1D-7E14-B0005C5B1FA6}"/>
              </a:ext>
            </a:extLst>
          </p:cNvPr>
          <p:cNvSpPr txBox="1"/>
          <p:nvPr/>
        </p:nvSpPr>
        <p:spPr>
          <a:xfrm>
            <a:off x="7023042" y="4131764"/>
            <a:ext cx="1288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nl-BE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D608ACD-8A64-96AE-237F-E352D6365440}"/>
              </a:ext>
            </a:extLst>
          </p:cNvPr>
          <p:cNvSpPr txBox="1"/>
          <p:nvPr/>
        </p:nvSpPr>
        <p:spPr>
          <a:xfrm>
            <a:off x="8689909" y="4135475"/>
            <a:ext cx="1288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nl-BE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BDF30CF-E5DC-A4E6-FB3F-E1C897271C0E}"/>
              </a:ext>
            </a:extLst>
          </p:cNvPr>
          <p:cNvCxnSpPr/>
          <p:nvPr/>
        </p:nvCxnSpPr>
        <p:spPr>
          <a:xfrm flipH="1">
            <a:off x="385126" y="2159392"/>
            <a:ext cx="8758874" cy="0"/>
          </a:xfrm>
          <a:prstGeom prst="line">
            <a:avLst/>
          </a:prstGeom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947C135-8F4B-E177-6122-932912F7F540}"/>
              </a:ext>
            </a:extLst>
          </p:cNvPr>
          <p:cNvCxnSpPr/>
          <p:nvPr/>
        </p:nvCxnSpPr>
        <p:spPr>
          <a:xfrm flipH="1">
            <a:off x="385126" y="2930906"/>
            <a:ext cx="8758874" cy="0"/>
          </a:xfrm>
          <a:prstGeom prst="line">
            <a:avLst/>
          </a:prstGeom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E22B0DA-4CBA-0411-D42D-14BB396DB1F9}"/>
              </a:ext>
            </a:extLst>
          </p:cNvPr>
          <p:cNvCxnSpPr/>
          <p:nvPr/>
        </p:nvCxnSpPr>
        <p:spPr>
          <a:xfrm flipH="1">
            <a:off x="385126" y="3738068"/>
            <a:ext cx="8758874" cy="0"/>
          </a:xfrm>
          <a:prstGeom prst="line">
            <a:avLst/>
          </a:prstGeom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C20B32B-54D5-B4B6-7886-B0AA372AE89C}"/>
              </a:ext>
            </a:extLst>
          </p:cNvPr>
          <p:cNvCxnSpPr/>
          <p:nvPr/>
        </p:nvCxnSpPr>
        <p:spPr>
          <a:xfrm flipH="1">
            <a:off x="385126" y="4553162"/>
            <a:ext cx="8758874" cy="0"/>
          </a:xfrm>
          <a:prstGeom prst="line">
            <a:avLst/>
          </a:prstGeom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9A4AC05-1794-F0B1-8226-3F054A1B60EE}"/>
              </a:ext>
            </a:extLst>
          </p:cNvPr>
          <p:cNvSpPr txBox="1"/>
          <p:nvPr/>
        </p:nvSpPr>
        <p:spPr>
          <a:xfrm>
            <a:off x="271699" y="1790060"/>
            <a:ext cx="10749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Scheme</a:t>
            </a:r>
            <a:endParaRPr lang="nl-BE" sz="16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4001B82-CE37-629B-6969-1A6C32F3E871}"/>
              </a:ext>
            </a:extLst>
          </p:cNvPr>
          <p:cNvSpPr txBox="1"/>
          <p:nvPr/>
        </p:nvSpPr>
        <p:spPr>
          <a:xfrm>
            <a:off x="271698" y="2597221"/>
            <a:ext cx="1535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Set of errors</a:t>
            </a:r>
            <a:endParaRPr lang="nl-BE" sz="16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D8191F7-E8A5-67BC-2E50-1CE507357929}"/>
              </a:ext>
            </a:extLst>
          </p:cNvPr>
          <p:cNvSpPr txBox="1"/>
          <p:nvPr/>
        </p:nvSpPr>
        <p:spPr>
          <a:xfrm>
            <a:off x="271697" y="3413993"/>
            <a:ext cx="2081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Extraction method</a:t>
            </a:r>
            <a:endParaRPr lang="nl-BE" sz="16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ED0F74-CAC0-6772-057A-36B64B35C36A}"/>
              </a:ext>
            </a:extLst>
          </p:cNvPr>
          <p:cNvSpPr txBox="1"/>
          <p:nvPr/>
        </p:nvSpPr>
        <p:spPr>
          <a:xfrm>
            <a:off x="281145" y="4209631"/>
            <a:ext cx="2081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Binning</a:t>
            </a: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3382321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D63D2F9C-1946-8675-AA40-D6DDDC21B36F}"/>
              </a:ext>
            </a:extLst>
          </p:cNvPr>
          <p:cNvGrpSpPr/>
          <p:nvPr/>
        </p:nvGrpSpPr>
        <p:grpSpPr>
          <a:xfrm>
            <a:off x="466188" y="2790704"/>
            <a:ext cx="8035717" cy="2022940"/>
            <a:chOff x="3425969" y="1951811"/>
            <a:chExt cx="5657152" cy="142415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9CF3599-E1AE-D7C8-1A5E-83F913569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460" t="8786" b="26081"/>
            <a:stretch/>
          </p:blipFill>
          <p:spPr>
            <a:xfrm>
              <a:off x="3425969" y="2233319"/>
              <a:ext cx="5657152" cy="114264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4BFD769-DF65-9271-8C7D-A6663BA95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9627" y="1951811"/>
              <a:ext cx="4322278" cy="254720"/>
            </a:xfrm>
            <a:prstGeom prst="rect">
              <a:avLst/>
            </a:prstGeom>
          </p:spPr>
        </p:pic>
      </p:grpSp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Experimental Design</a:t>
            </a:r>
          </a:p>
          <a:p>
            <a:r>
              <a:rPr lang="en-US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 World Case Studies</a:t>
            </a:r>
          </a:p>
          <a:p>
            <a:endParaRPr lang="en-US" sz="20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F55CAE-2F9D-1E24-9F00-1B7ABDEB40D0}"/>
              </a:ext>
            </a:extLst>
          </p:cNvPr>
          <p:cNvSpPr txBox="1"/>
          <p:nvPr/>
        </p:nvSpPr>
        <p:spPr>
          <a:xfrm>
            <a:off x="140565" y="1086296"/>
            <a:ext cx="82816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Three demand forecasting case studies within the food industry (ready-to-eat meals)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Daily demand</a:t>
            </a:r>
            <a:r>
              <a:rPr lang="nl-BE" dirty="0"/>
              <a:t> - forecast horizon is set </a:t>
            </a:r>
            <a:r>
              <a:rPr lang="nl-BE" dirty="0" err="1"/>
              <a:t>to</a:t>
            </a:r>
            <a:r>
              <a:rPr lang="nl-BE" dirty="0"/>
              <a:t> 7 </a:t>
            </a:r>
            <a:r>
              <a:rPr lang="nl-BE" dirty="0" err="1"/>
              <a:t>days</a:t>
            </a:r>
            <a:r>
              <a:rPr lang="nl-BE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A </a:t>
            </a:r>
            <a:r>
              <a:rPr lang="nl-BE" dirty="0" err="1"/>
              <a:t>total</a:t>
            </a:r>
            <a:r>
              <a:rPr lang="nl-BE" dirty="0"/>
              <a:t> of 5 rolling </a:t>
            </a:r>
            <a:r>
              <a:rPr lang="nl-BE" dirty="0" err="1"/>
              <a:t>origins</a:t>
            </a:r>
            <a:endParaRPr lang="nl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We </a:t>
            </a:r>
            <a:r>
              <a:rPr lang="nl-BE" dirty="0" err="1"/>
              <a:t>use</a:t>
            </a:r>
            <a:r>
              <a:rPr lang="nl-BE" dirty="0"/>
              <a:t> </a:t>
            </a:r>
            <a:r>
              <a:rPr lang="nl-BE" dirty="0" err="1"/>
              <a:t>an</a:t>
            </a:r>
            <a:r>
              <a:rPr lang="nl-BE" dirty="0"/>
              <a:t> </a:t>
            </a:r>
            <a:r>
              <a:rPr lang="nl-BE" dirty="0" err="1"/>
              <a:t>individually</a:t>
            </a:r>
            <a:r>
              <a:rPr lang="nl-BE" dirty="0"/>
              <a:t> </a:t>
            </a:r>
            <a:r>
              <a:rPr lang="nl-BE" dirty="0" err="1"/>
              <a:t>optimized</a:t>
            </a:r>
            <a:r>
              <a:rPr lang="nl-BE" dirty="0"/>
              <a:t> LGBM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each</a:t>
            </a:r>
            <a:r>
              <a:rPr lang="nl-BE" dirty="0"/>
              <a:t> case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Different </a:t>
            </a:r>
            <a:r>
              <a:rPr lang="nl-BE" dirty="0" err="1"/>
              <a:t>characteristics</a:t>
            </a:r>
            <a:r>
              <a:rPr lang="nl-BE" dirty="0"/>
              <a:t> (items/</a:t>
            </a:r>
            <a:r>
              <a:rPr lang="nl-BE" dirty="0" err="1"/>
              <a:t>length</a:t>
            </a:r>
            <a:r>
              <a:rPr lang="nl-BE" dirty="0"/>
              <a:t>) per case </a:t>
            </a:r>
            <a:r>
              <a:rPr lang="nl-BE" dirty="0" err="1"/>
              <a:t>study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76588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4D85B4-40F5-6552-309D-66C85DD793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31" r="4436"/>
          <a:stretch/>
        </p:blipFill>
        <p:spPr>
          <a:xfrm>
            <a:off x="4189952" y="804256"/>
            <a:ext cx="4958055" cy="35526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8E8924-49A3-561C-B6A7-11EAA020637F}"/>
              </a:ext>
            </a:extLst>
          </p:cNvPr>
          <p:cNvSpPr txBox="1"/>
          <p:nvPr/>
        </p:nvSpPr>
        <p:spPr>
          <a:xfrm>
            <a:off x="4189952" y="4356951"/>
            <a:ext cx="4646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Note:</a:t>
            </a:r>
          </a:p>
          <a:p>
            <a:r>
              <a:rPr lang="en-US" sz="1200" dirty="0"/>
              <a:t>Bootstrap – C – TR – EQ is the simplest conventional variation</a:t>
            </a:r>
          </a:p>
          <a:p>
            <a:r>
              <a:rPr lang="en-US" sz="1200" dirty="0"/>
              <a:t>Bootstrap* is the best variation per case</a:t>
            </a:r>
            <a:endParaRPr lang="nl-BE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013CB-EB25-06B4-465F-90E21C64EA95}"/>
              </a:ext>
            </a:extLst>
          </p:cNvPr>
          <p:cNvSpPr txBox="1"/>
          <p:nvPr/>
        </p:nvSpPr>
        <p:spPr>
          <a:xfrm>
            <a:off x="-1" y="1054292"/>
            <a:ext cx="4444499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GBDTs outperform benchmarks</a:t>
            </a:r>
          </a:p>
          <a:p>
            <a:pPr marL="233363" indent="-2333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Conventional Bootstrapping is very competitive</a:t>
            </a:r>
            <a:r>
              <a:rPr lang="nl-BE" dirty="0"/>
              <a:t> </a:t>
            </a:r>
            <a:r>
              <a:rPr lang="nl-BE" dirty="0" err="1"/>
              <a:t>validating</a:t>
            </a:r>
            <a:r>
              <a:rPr lang="nl-BE" dirty="0"/>
              <a:t> </a:t>
            </a:r>
            <a:r>
              <a:rPr lang="nl-BE" dirty="0" err="1"/>
              <a:t>our</a:t>
            </a:r>
            <a:r>
              <a:rPr lang="nl-BE" dirty="0"/>
              <a:t> </a:t>
            </a:r>
            <a:r>
              <a:rPr lang="nl-BE" dirty="0" err="1"/>
              <a:t>initial</a:t>
            </a:r>
            <a:r>
              <a:rPr lang="nl-BE" dirty="0"/>
              <a:t> argument</a:t>
            </a:r>
          </a:p>
          <a:p>
            <a:pPr marL="233363" indent="-2333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dirty="0"/>
              <a:t>An </a:t>
            </a:r>
            <a:r>
              <a:rPr lang="nl-BE" dirty="0" err="1"/>
              <a:t>adjusted</a:t>
            </a:r>
            <a:r>
              <a:rPr lang="nl-BE" dirty="0"/>
              <a:t> Bootstap </a:t>
            </a:r>
            <a:r>
              <a:rPr lang="nl-BE" dirty="0" err="1"/>
              <a:t>method</a:t>
            </a:r>
            <a:r>
              <a:rPr lang="nl-BE" dirty="0"/>
              <a:t> </a:t>
            </a:r>
            <a:r>
              <a:rPr lang="nl-BE" dirty="0" err="1"/>
              <a:t>consistently</a:t>
            </a:r>
            <a:r>
              <a:rPr lang="nl-BE" dirty="0"/>
              <a:t> </a:t>
            </a:r>
            <a:r>
              <a:rPr lang="nl-BE" dirty="0" err="1"/>
              <a:t>achieves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best score</a:t>
            </a:r>
          </a:p>
          <a:p>
            <a:pPr marL="233363" indent="-2333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dirty="0"/>
              <a:t>No single </a:t>
            </a:r>
            <a:r>
              <a:rPr lang="nl-BE" dirty="0" err="1"/>
              <a:t>variation</a:t>
            </a:r>
            <a:r>
              <a:rPr lang="nl-BE" dirty="0"/>
              <a:t> is </a:t>
            </a:r>
            <a:r>
              <a:rPr lang="nl-BE" dirty="0" err="1"/>
              <a:t>universally</a:t>
            </a:r>
            <a:r>
              <a:rPr lang="nl-BE" dirty="0"/>
              <a:t> </a:t>
            </a:r>
            <a:r>
              <a:rPr lang="nl-BE" dirty="0" err="1"/>
              <a:t>better</a:t>
            </a:r>
            <a:endParaRPr lang="nl-BE" dirty="0"/>
          </a:p>
          <a:p>
            <a:pPr marL="233363" indent="-2333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dirty="0" err="1"/>
              <a:t>Modification</a:t>
            </a:r>
            <a:r>
              <a:rPr lang="nl-BE" dirty="0"/>
              <a:t> </a:t>
            </a:r>
            <a:r>
              <a:rPr lang="nl-BE" dirty="0" err="1"/>
              <a:t>combinations</a:t>
            </a:r>
            <a:r>
              <a:rPr lang="nl-BE" dirty="0"/>
              <a:t> </a:t>
            </a:r>
            <a:r>
              <a:rPr lang="nl-BE" dirty="0" err="1"/>
              <a:t>depend</a:t>
            </a:r>
            <a:r>
              <a:rPr lang="nl-BE" dirty="0"/>
              <a:t> on dataset </a:t>
            </a:r>
            <a:r>
              <a:rPr lang="nl-BE" dirty="0" err="1"/>
              <a:t>characteristics</a:t>
            </a:r>
            <a:endParaRPr lang="nl-BE" dirty="0"/>
          </a:p>
          <a:p>
            <a:pPr marL="233363" indent="-23336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ekstvak 6">
            <a:extLst>
              <a:ext uri="{FF2B5EF4-FFF2-40B4-BE49-F238E27FC236}">
                <a16:creationId xmlns:a16="http://schemas.microsoft.com/office/drawing/2014/main" id="{84FD10D5-F938-3FA2-D25F-55AFB790AA00}"/>
              </a:ext>
            </a:extLst>
          </p:cNvPr>
          <p:cNvSpPr txBox="1"/>
          <p:nvPr/>
        </p:nvSpPr>
        <p:spPr>
          <a:xfrm>
            <a:off x="-1" y="834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Your Typical Slide with a Table and Some Numbers</a:t>
            </a:r>
          </a:p>
        </p:txBody>
      </p:sp>
    </p:spTree>
    <p:extLst>
      <p:ext uri="{BB962C8B-B14F-4D97-AF65-F5344CB8AC3E}">
        <p14:creationId xmlns:p14="http://schemas.microsoft.com/office/powerpoint/2010/main" val="1477459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Results</a:t>
            </a:r>
          </a:p>
          <a:p>
            <a:r>
              <a:rPr lang="en-US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Inventory Simulations</a:t>
            </a:r>
          </a:p>
        </p:txBody>
      </p:sp>
      <p:pic>
        <p:nvPicPr>
          <p:cNvPr id="8" name="Picture 7" descr="A graph with colored lines&#10;&#10;AI-generated content may be incorrect.">
            <a:extLst>
              <a:ext uri="{FF2B5EF4-FFF2-40B4-BE49-F238E27FC236}">
                <a16:creationId xmlns:a16="http://schemas.microsoft.com/office/drawing/2014/main" id="{9FBD620D-0845-09FF-D211-39A6AB92F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20" y="850107"/>
            <a:ext cx="8023398" cy="1843066"/>
          </a:xfrm>
          <a:prstGeom prst="rect">
            <a:avLst/>
          </a:prstGeom>
        </p:spPr>
      </p:pic>
      <p:pic>
        <p:nvPicPr>
          <p:cNvPr id="11" name="Picture 10" descr="A graph of a function&#10;&#10;AI-generated content may be incorrect.">
            <a:extLst>
              <a:ext uri="{FF2B5EF4-FFF2-40B4-BE49-F238E27FC236}">
                <a16:creationId xmlns:a16="http://schemas.microsoft.com/office/drawing/2014/main" id="{2B1CE963-943B-3F50-FD89-23B99D53F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559" y="2693173"/>
            <a:ext cx="8185346" cy="18555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CD35D0-87B4-66F9-45B4-C2C8B3C61868}"/>
              </a:ext>
            </a:extLst>
          </p:cNvPr>
          <p:cNvSpPr txBox="1"/>
          <p:nvPr/>
        </p:nvSpPr>
        <p:spPr>
          <a:xfrm>
            <a:off x="757134" y="4656560"/>
            <a:ext cx="844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Bootstrap estimators achieve the best tradeoff between sharpness + calibration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307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Results</a:t>
            </a:r>
          </a:p>
          <a:p>
            <a:r>
              <a:rPr lang="en-US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Bootstrap Modifications</a:t>
            </a:r>
          </a:p>
        </p:txBody>
      </p:sp>
      <p:pic>
        <p:nvPicPr>
          <p:cNvPr id="4" name="Picture 3" descr="A graph with different colored bars&#10;&#10;AI-generated content may be incorrect.">
            <a:extLst>
              <a:ext uri="{FF2B5EF4-FFF2-40B4-BE49-F238E27FC236}">
                <a16:creationId xmlns:a16="http://schemas.microsoft.com/office/drawing/2014/main" id="{3C077825-5ED9-6CC6-2AF7-299BB5840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2738"/>
            <a:ext cx="9052681" cy="201506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443353-C510-2446-43CB-30A7247CA13E}"/>
              </a:ext>
            </a:extLst>
          </p:cNvPr>
          <p:cNvCxnSpPr/>
          <p:nvPr/>
        </p:nvCxnSpPr>
        <p:spPr>
          <a:xfrm flipH="1">
            <a:off x="6837405" y="1359243"/>
            <a:ext cx="378941" cy="5107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96B76A7-56C2-4444-5543-4E75AC0E988D}"/>
              </a:ext>
            </a:extLst>
          </p:cNvPr>
          <p:cNvSpPr txBox="1"/>
          <p:nvPr/>
        </p:nvSpPr>
        <p:spPr>
          <a:xfrm>
            <a:off x="6738506" y="1064026"/>
            <a:ext cx="1737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Longer series!!</a:t>
            </a:r>
            <a:endParaRPr lang="nl-BE" sz="14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F7520C-08AF-F7EC-EB26-A859F01126D2}"/>
              </a:ext>
            </a:extLst>
          </p:cNvPr>
          <p:cNvSpPr txBox="1"/>
          <p:nvPr/>
        </p:nvSpPr>
        <p:spPr>
          <a:xfrm>
            <a:off x="60879" y="2952723"/>
            <a:ext cx="863325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Conventional sampling performs better than multi-step errors </a:t>
            </a:r>
          </a:p>
          <a:p>
            <a:r>
              <a:rPr lang="en-US" sz="1600" dirty="0"/>
              <a:t>The smaller residual pool hurts more than retaining temporal dependance (Case 3 has longer series)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96368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Results</a:t>
            </a:r>
          </a:p>
          <a:p>
            <a:r>
              <a:rPr lang="en-US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Bootstrap Modifications</a:t>
            </a:r>
          </a:p>
        </p:txBody>
      </p:sp>
      <p:pic>
        <p:nvPicPr>
          <p:cNvPr id="4" name="Picture 3" descr="A graph with different colored bars&#10;&#10;AI-generated content may be incorrect.">
            <a:extLst>
              <a:ext uri="{FF2B5EF4-FFF2-40B4-BE49-F238E27FC236}">
                <a16:creationId xmlns:a16="http://schemas.microsoft.com/office/drawing/2014/main" id="{3C077825-5ED9-6CC6-2AF7-299BB5840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2738"/>
            <a:ext cx="9052681" cy="20150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03BE06-FD53-761E-3D44-1E1BC67BF91B}"/>
              </a:ext>
            </a:extLst>
          </p:cNvPr>
          <p:cNvSpPr txBox="1"/>
          <p:nvPr/>
        </p:nvSpPr>
        <p:spPr>
          <a:xfrm>
            <a:off x="60879" y="2952723"/>
            <a:ext cx="86332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Conventional sampling performs better than multi-step errors </a:t>
            </a:r>
          </a:p>
          <a:p>
            <a:r>
              <a:rPr lang="en-US" sz="1600" dirty="0"/>
              <a:t>The smaller residual pool hurts more than retaining temporal dependance (Case 3 has longer series)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Validation errors either match or reduce the error </a:t>
            </a:r>
          </a:p>
          <a:p>
            <a:r>
              <a:rPr lang="en-US" sz="1600" dirty="0"/>
              <a:t>They better represent out-of-sample uncertainty, even with very small validation windows</a:t>
            </a:r>
          </a:p>
          <a:p>
            <a:endParaRPr lang="en-US" sz="16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1902F95-7058-4FEB-7BC3-E3816C78460D}"/>
              </a:ext>
            </a:extLst>
          </p:cNvPr>
          <p:cNvCxnSpPr>
            <a:cxnSpLocks/>
          </p:cNvCxnSpPr>
          <p:nvPr/>
        </p:nvCxnSpPr>
        <p:spPr>
          <a:xfrm flipH="1">
            <a:off x="4310336" y="1531084"/>
            <a:ext cx="220609" cy="2973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791FAC8-BB76-F92B-3E1B-EAB93ACE5E15}"/>
              </a:ext>
            </a:extLst>
          </p:cNvPr>
          <p:cNvSpPr txBox="1"/>
          <p:nvPr/>
        </p:nvSpPr>
        <p:spPr>
          <a:xfrm>
            <a:off x="3857105" y="1092892"/>
            <a:ext cx="2690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Very short series</a:t>
            </a:r>
          </a:p>
          <a:p>
            <a:r>
              <a:rPr lang="en-US" sz="1400" dirty="0">
                <a:solidFill>
                  <a:srgbClr val="FF0000"/>
                </a:solidFill>
              </a:rPr>
              <a:t>Limited validation window</a:t>
            </a:r>
            <a:endParaRPr lang="nl-BE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05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Results</a:t>
            </a:r>
          </a:p>
          <a:p>
            <a:r>
              <a:rPr lang="en-US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Bootstrap Modifications</a:t>
            </a:r>
          </a:p>
        </p:txBody>
      </p:sp>
      <p:pic>
        <p:nvPicPr>
          <p:cNvPr id="4" name="Picture 3" descr="A graph with different colored bars&#10;&#10;AI-generated content may be incorrect.">
            <a:extLst>
              <a:ext uri="{FF2B5EF4-FFF2-40B4-BE49-F238E27FC236}">
                <a16:creationId xmlns:a16="http://schemas.microsoft.com/office/drawing/2014/main" id="{3C077825-5ED9-6CC6-2AF7-299BB5840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2738"/>
            <a:ext cx="9052681" cy="20150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03BE06-FD53-761E-3D44-1E1BC67BF91B}"/>
              </a:ext>
            </a:extLst>
          </p:cNvPr>
          <p:cNvSpPr txBox="1"/>
          <p:nvPr/>
        </p:nvSpPr>
        <p:spPr>
          <a:xfrm>
            <a:off x="60879" y="2952723"/>
            <a:ext cx="863325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Conventional sampling performs better than multi-step errors </a:t>
            </a:r>
          </a:p>
          <a:p>
            <a:r>
              <a:rPr lang="en-US" sz="1600" dirty="0"/>
              <a:t>The smaller residual pool hurts more than retaining temporal dependance (Case 3 has longer series)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Validation errors either match or reduce error </a:t>
            </a:r>
          </a:p>
          <a:p>
            <a:r>
              <a:rPr lang="en-US" sz="1600" dirty="0"/>
              <a:t>They better represent out-of-sample uncertainty, even with very small validation windows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Binning errors consistently enhances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KDE either matches or improves performance over direct extraction.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94601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Results</a:t>
            </a:r>
          </a:p>
          <a:p>
            <a:r>
              <a:rPr lang="en-US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Bootstrap Modifications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03BE06-FD53-761E-3D44-1E1BC67BF91B}"/>
              </a:ext>
            </a:extLst>
          </p:cNvPr>
          <p:cNvSpPr txBox="1"/>
          <p:nvPr/>
        </p:nvSpPr>
        <p:spPr>
          <a:xfrm>
            <a:off x="60879" y="3325453"/>
            <a:ext cx="9157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Finding 1: </a:t>
            </a:r>
            <a:r>
              <a:rPr lang="en-US" dirty="0"/>
              <a:t>KDE smoothing excels with validation set errors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Finding 2: </a:t>
            </a:r>
            <a:r>
              <a:rPr lang="en-US" dirty="0"/>
              <a:t>Binning works. Also, KDE requires structured sampling to reach optimal performance 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Finding 3: </a:t>
            </a:r>
            <a:r>
              <a:rPr lang="en-US" dirty="0"/>
              <a:t>Sample size matter because of the tradeoffs</a:t>
            </a:r>
          </a:p>
        </p:txBody>
      </p:sp>
      <p:pic>
        <p:nvPicPr>
          <p:cNvPr id="7" name="Picture 6" descr="A green graph with black text&#10;&#10;AI-generated content may be incorrect.">
            <a:extLst>
              <a:ext uri="{FF2B5EF4-FFF2-40B4-BE49-F238E27FC236}">
                <a16:creationId xmlns:a16="http://schemas.microsoft.com/office/drawing/2014/main" id="{782DA870-7191-27B3-7495-91A4278CF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2" y="874732"/>
            <a:ext cx="9072848" cy="207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Results</a:t>
            </a:r>
          </a:p>
          <a:p>
            <a:r>
              <a:rPr lang="en-US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Computation Times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489FF6-5702-9DED-F94B-7E5FE3A280F8}"/>
              </a:ext>
            </a:extLst>
          </p:cNvPr>
          <p:cNvSpPr txBox="1"/>
          <p:nvPr/>
        </p:nvSpPr>
        <p:spPr>
          <a:xfrm>
            <a:off x="1257911" y="865990"/>
            <a:ext cx="908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Ok yes, a common limitation of bootstrapping is computational cost</a:t>
            </a:r>
            <a:endParaRPr lang="nl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915C13-85A3-FE63-7416-B1E3E4D7DA23}"/>
              </a:ext>
            </a:extLst>
          </p:cNvPr>
          <p:cNvSpPr txBox="1"/>
          <p:nvPr/>
        </p:nvSpPr>
        <p:spPr>
          <a:xfrm>
            <a:off x="-83127" y="4844601"/>
            <a:ext cx="99273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Syntetos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A. A.,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Babai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, M. Z., and Gardner Jr, E. S. (2015). Forecasting intermit-tent inventory demands: simple parametric methods vs. bootstrapping. Journal </a:t>
            </a:r>
            <a:r>
              <a:rPr lang="en-US" sz="800" i="0" dirty="0" err="1">
                <a:solidFill>
                  <a:srgbClr val="242424"/>
                </a:solidFill>
                <a:effectLst/>
                <a:latin typeface="sohne"/>
              </a:rPr>
              <a:t>ofBusiness</a:t>
            </a:r>
            <a:r>
              <a:rPr lang="en-US" sz="800" i="0" dirty="0">
                <a:solidFill>
                  <a:srgbClr val="242424"/>
                </a:solidFill>
                <a:effectLst/>
                <a:latin typeface="sohne"/>
              </a:rPr>
              <a:t> Research, 68(8):1746–1752</a:t>
            </a:r>
          </a:p>
        </p:txBody>
      </p:sp>
      <p:pic>
        <p:nvPicPr>
          <p:cNvPr id="9" name="Picture 8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A1979946-1214-A42A-6ADB-8E96C1C44E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9909"/>
          <a:stretch/>
        </p:blipFill>
        <p:spPr>
          <a:xfrm>
            <a:off x="1608908" y="1324422"/>
            <a:ext cx="5527848" cy="3091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7625A7-E6C1-ABCA-7D27-271C3F6E9269}"/>
              </a:ext>
            </a:extLst>
          </p:cNvPr>
          <p:cNvSpPr txBox="1"/>
          <p:nvPr/>
        </p:nvSpPr>
        <p:spPr>
          <a:xfrm>
            <a:off x="3990493" y="4353581"/>
            <a:ext cx="1102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Total Paths </a:t>
            </a:r>
            <a:endParaRPr lang="nl-BE" sz="1400" i="1" dirty="0"/>
          </a:p>
        </p:txBody>
      </p:sp>
    </p:spTree>
    <p:extLst>
      <p:ext uri="{BB962C8B-B14F-4D97-AF65-F5344CB8AC3E}">
        <p14:creationId xmlns:p14="http://schemas.microsoft.com/office/powerpoint/2010/main" val="2169422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834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Summary</a:t>
            </a:r>
            <a:endParaRPr lang="en-US" sz="1600" b="1" dirty="0">
              <a:solidFill>
                <a:srgbClr val="FF000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7FF910-8F94-F342-E462-6730F4211747}"/>
              </a:ext>
            </a:extLst>
          </p:cNvPr>
          <p:cNvSpPr txBox="1"/>
          <p:nvPr/>
        </p:nvSpPr>
        <p:spPr>
          <a:xfrm>
            <a:off x="-1" y="988692"/>
            <a:ext cx="9402967" cy="3892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Our main argument is that Bootstrapping and GBDTs work well together.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BE" dirty="0" err="1"/>
              <a:t>Conventional</a:t>
            </a:r>
            <a:r>
              <a:rPr lang="nl-BE" dirty="0"/>
              <a:t> Bootstrapping </a:t>
            </a:r>
            <a:r>
              <a:rPr lang="nl-BE" dirty="0" err="1"/>
              <a:t>comes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some</a:t>
            </a:r>
            <a:r>
              <a:rPr lang="nl-BE" dirty="0"/>
              <a:t> </a:t>
            </a:r>
            <a:r>
              <a:rPr lang="nl-BE" dirty="0" err="1"/>
              <a:t>limitations</a:t>
            </a:r>
            <a:r>
              <a:rPr lang="nl-BE" dirty="0"/>
              <a:t>. We </a:t>
            </a:r>
            <a:r>
              <a:rPr lang="nl-BE" dirty="0" err="1"/>
              <a:t>propose</a:t>
            </a:r>
            <a:r>
              <a:rPr lang="nl-BE" dirty="0"/>
              <a:t> </a:t>
            </a:r>
            <a:r>
              <a:rPr lang="nl-BE" dirty="0" err="1"/>
              <a:t>adjustments</a:t>
            </a:r>
            <a:r>
              <a:rPr lang="nl-BE" dirty="0"/>
              <a:t>.</a:t>
            </a:r>
          </a:p>
          <a:p>
            <a:pPr>
              <a:lnSpc>
                <a:spcPct val="200000"/>
              </a:lnSpc>
            </a:pPr>
            <a:r>
              <a:rPr lang="nl-BE" b="1" dirty="0">
                <a:solidFill>
                  <a:srgbClr val="FF0000"/>
                </a:solidFill>
              </a:rPr>
              <a:t>(As </a:t>
            </a:r>
            <a:r>
              <a:rPr lang="nl-BE" b="1" dirty="0" err="1">
                <a:solidFill>
                  <a:srgbClr val="FF0000"/>
                </a:solidFill>
              </a:rPr>
              <a:t>with</a:t>
            </a:r>
            <a:r>
              <a:rPr lang="nl-BE" b="1" dirty="0">
                <a:solidFill>
                  <a:srgbClr val="FF0000"/>
                </a:solidFill>
              </a:rPr>
              <a:t> </a:t>
            </a:r>
            <a:r>
              <a:rPr lang="nl-BE" b="1" dirty="0" err="1">
                <a:solidFill>
                  <a:srgbClr val="FF0000"/>
                </a:solidFill>
              </a:rPr>
              <a:t>all</a:t>
            </a:r>
            <a:r>
              <a:rPr lang="nl-BE" b="1" dirty="0">
                <a:solidFill>
                  <a:srgbClr val="FF0000"/>
                </a:solidFill>
              </a:rPr>
              <a:t> </a:t>
            </a:r>
            <a:r>
              <a:rPr lang="nl-BE" b="1" dirty="0" err="1">
                <a:solidFill>
                  <a:srgbClr val="FF0000"/>
                </a:solidFill>
              </a:rPr>
              <a:t>things</a:t>
            </a:r>
            <a:r>
              <a:rPr lang="nl-BE" b="1" dirty="0">
                <a:solidFill>
                  <a:srgbClr val="FF0000"/>
                </a:solidFill>
              </a:rPr>
              <a:t> </a:t>
            </a:r>
            <a:r>
              <a:rPr lang="nl-BE" b="1" dirty="0" err="1">
                <a:solidFill>
                  <a:srgbClr val="FF0000"/>
                </a:solidFill>
              </a:rPr>
              <a:t>including</a:t>
            </a:r>
            <a:r>
              <a:rPr lang="nl-BE" b="1" dirty="0">
                <a:solidFill>
                  <a:srgbClr val="FF0000"/>
                </a:solidFill>
              </a:rPr>
              <a:t> </a:t>
            </a:r>
            <a:r>
              <a:rPr lang="nl-BE" b="1" dirty="0" err="1">
                <a:solidFill>
                  <a:srgbClr val="FF0000"/>
                </a:solidFill>
              </a:rPr>
              <a:t>forecasting</a:t>
            </a:r>
            <a:r>
              <a:rPr lang="nl-BE" b="1" dirty="0">
                <a:solidFill>
                  <a:srgbClr val="FF0000"/>
                </a:solidFill>
              </a:rPr>
              <a:t>) </a:t>
            </a:r>
            <a:r>
              <a:rPr lang="nl-BE" b="1" dirty="0" err="1">
                <a:solidFill>
                  <a:srgbClr val="FF0000"/>
                </a:solidFill>
              </a:rPr>
              <a:t>Final</a:t>
            </a:r>
            <a:r>
              <a:rPr lang="nl-BE" b="1" dirty="0">
                <a:solidFill>
                  <a:srgbClr val="FF0000"/>
                </a:solidFill>
              </a:rPr>
              <a:t> </a:t>
            </a:r>
            <a:r>
              <a:rPr lang="nl-BE" b="1" dirty="0" err="1">
                <a:solidFill>
                  <a:srgbClr val="FF0000"/>
                </a:solidFill>
              </a:rPr>
              <a:t>method</a:t>
            </a:r>
            <a:r>
              <a:rPr lang="nl-BE" b="1" dirty="0">
                <a:solidFill>
                  <a:srgbClr val="FF0000"/>
                </a:solidFill>
              </a:rPr>
              <a:t> </a:t>
            </a:r>
            <a:r>
              <a:rPr lang="nl-BE" b="1" dirty="0" err="1">
                <a:solidFill>
                  <a:srgbClr val="FF0000"/>
                </a:solidFill>
              </a:rPr>
              <a:t>selection</a:t>
            </a:r>
            <a:r>
              <a:rPr lang="nl-BE" b="1" dirty="0">
                <a:solidFill>
                  <a:srgbClr val="FF0000"/>
                </a:solidFill>
              </a:rPr>
              <a:t> </a:t>
            </a:r>
            <a:r>
              <a:rPr lang="nl-BE" b="1" dirty="0" err="1">
                <a:solidFill>
                  <a:srgbClr val="FF0000"/>
                </a:solidFill>
              </a:rPr>
              <a:t>depends</a:t>
            </a:r>
            <a:r>
              <a:rPr lang="nl-BE" b="1" dirty="0">
                <a:solidFill>
                  <a:srgbClr val="FF0000"/>
                </a:solidFill>
              </a:rPr>
              <a:t> on a </a:t>
            </a:r>
            <a:r>
              <a:rPr lang="nl-BE" b="1" dirty="0" err="1">
                <a:solidFill>
                  <a:srgbClr val="FF0000"/>
                </a:solidFill>
              </a:rPr>
              <a:t>number</a:t>
            </a:r>
            <a:r>
              <a:rPr lang="nl-BE" b="1" dirty="0">
                <a:solidFill>
                  <a:srgbClr val="FF0000"/>
                </a:solidFill>
              </a:rPr>
              <a:t> of factors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BE" dirty="0" err="1"/>
              <a:t>Binned</a:t>
            </a:r>
            <a:r>
              <a:rPr lang="nl-BE" dirty="0"/>
              <a:t> </a:t>
            </a:r>
            <a:r>
              <a:rPr lang="nl-BE" dirty="0" err="1"/>
              <a:t>residuals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validation-based</a:t>
            </a:r>
            <a:r>
              <a:rPr lang="nl-BE" dirty="0"/>
              <a:t> error </a:t>
            </a:r>
            <a:r>
              <a:rPr lang="nl-BE" dirty="0" err="1"/>
              <a:t>selection</a:t>
            </a:r>
            <a:r>
              <a:rPr lang="nl-BE" dirty="0"/>
              <a:t> </a:t>
            </a:r>
            <a:r>
              <a:rPr lang="nl-BE" dirty="0" err="1"/>
              <a:t>contributes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biggest</a:t>
            </a:r>
            <a:r>
              <a:rPr lang="nl-BE" dirty="0"/>
              <a:t> </a:t>
            </a:r>
            <a:r>
              <a:rPr lang="nl-BE" dirty="0" err="1"/>
              <a:t>gains</a:t>
            </a:r>
            <a:endParaRPr lang="nl-BE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BE" dirty="0" err="1"/>
              <a:t>Extraction</a:t>
            </a:r>
            <a:r>
              <a:rPr lang="nl-BE" dirty="0"/>
              <a:t> </a:t>
            </a:r>
            <a:r>
              <a:rPr lang="nl-BE" dirty="0" err="1"/>
              <a:t>method</a:t>
            </a:r>
            <a:r>
              <a:rPr lang="nl-BE" dirty="0"/>
              <a:t> </a:t>
            </a:r>
            <a:r>
              <a:rPr lang="nl-BE" dirty="0" err="1"/>
              <a:t>depends</a:t>
            </a:r>
            <a:r>
              <a:rPr lang="nl-BE" dirty="0"/>
              <a:t> on </a:t>
            </a:r>
            <a:r>
              <a:rPr lang="nl-BE" dirty="0" err="1"/>
              <a:t>the</a:t>
            </a:r>
            <a:r>
              <a:rPr lang="nl-BE" dirty="0"/>
              <a:t> type of </a:t>
            </a:r>
            <a:r>
              <a:rPr lang="nl-BE" dirty="0" err="1"/>
              <a:t>errors</a:t>
            </a:r>
            <a:r>
              <a:rPr lang="nl-BE" dirty="0"/>
              <a:t> </a:t>
            </a:r>
            <a:r>
              <a:rPr lang="nl-BE" dirty="0" err="1"/>
              <a:t>sampled</a:t>
            </a:r>
            <a:endParaRPr lang="nl-BE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BE" dirty="0" err="1"/>
              <a:t>Reducing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pool of </a:t>
            </a:r>
            <a:r>
              <a:rPr lang="nl-BE" dirty="0" err="1"/>
              <a:t>errors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bypass </a:t>
            </a:r>
            <a:r>
              <a:rPr lang="nl-BE" dirty="0" err="1"/>
              <a:t>assumptions</a:t>
            </a:r>
            <a:r>
              <a:rPr lang="nl-BE" dirty="0"/>
              <a:t> is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recommended</a:t>
            </a:r>
            <a:r>
              <a:rPr lang="nl-BE" dirty="0"/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BE" dirty="0" err="1"/>
              <a:t>Our</a:t>
            </a:r>
            <a:r>
              <a:rPr lang="nl-BE" dirty="0"/>
              <a:t> </a:t>
            </a:r>
            <a:r>
              <a:rPr lang="nl-BE" dirty="0" err="1"/>
              <a:t>methods</a:t>
            </a:r>
            <a:r>
              <a:rPr lang="nl-BE" dirty="0"/>
              <a:t> do </a:t>
            </a:r>
            <a:r>
              <a:rPr lang="nl-BE" dirty="0" err="1"/>
              <a:t>not</a:t>
            </a:r>
            <a:r>
              <a:rPr lang="nl-BE" dirty="0"/>
              <a:t> introduce </a:t>
            </a:r>
            <a:r>
              <a:rPr lang="nl-BE" dirty="0" err="1"/>
              <a:t>exchessive</a:t>
            </a:r>
            <a:r>
              <a:rPr lang="nl-BE" dirty="0"/>
              <a:t> </a:t>
            </a:r>
            <a:r>
              <a:rPr lang="nl-BE" dirty="0" err="1"/>
              <a:t>computational</a:t>
            </a:r>
            <a:r>
              <a:rPr lang="nl-BE" dirty="0"/>
              <a:t> overhead</a:t>
            </a:r>
          </a:p>
        </p:txBody>
      </p:sp>
    </p:spTree>
    <p:extLst>
      <p:ext uri="{BB962C8B-B14F-4D97-AF65-F5344CB8AC3E}">
        <p14:creationId xmlns:p14="http://schemas.microsoft.com/office/powerpoint/2010/main" val="15847623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9" name="Google Shape;4829;p82"/>
          <p:cNvSpPr txBox="1">
            <a:spLocks noGrp="1"/>
          </p:cNvSpPr>
          <p:nvPr>
            <p:ph type="body" idx="1"/>
          </p:nvPr>
        </p:nvSpPr>
        <p:spPr>
          <a:xfrm>
            <a:off x="727017" y="1838403"/>
            <a:ext cx="2057699" cy="278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 u="sng" dirty="0">
                <a:solidFill>
                  <a:schemeClr val="hlink"/>
                </a:solidFill>
              </a:rPr>
              <a:t>f</a:t>
            </a:r>
            <a:r>
              <a:rPr lang="nl" u="sng" dirty="0">
                <a:solidFill>
                  <a:schemeClr val="hlink"/>
                </a:solidFill>
              </a:rPr>
              <a:t>ilotas.theodosiou@vives.be</a:t>
            </a:r>
            <a:endParaRPr dirty="0"/>
          </a:p>
        </p:txBody>
      </p:sp>
      <p:sp>
        <p:nvSpPr>
          <p:cNvPr id="4830" name="Google Shape;4830;p82"/>
          <p:cNvSpPr txBox="1">
            <a:spLocks noGrp="1"/>
          </p:cNvSpPr>
          <p:nvPr>
            <p:ph type="body" idx="3"/>
          </p:nvPr>
        </p:nvSpPr>
        <p:spPr>
          <a:xfrm>
            <a:off x="722275" y="2296328"/>
            <a:ext cx="2057700" cy="27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 dirty="0"/>
              <a:t>https://github.com/FilTheo</a:t>
            </a:r>
            <a:endParaRPr dirty="0"/>
          </a:p>
        </p:txBody>
      </p:sp>
      <p:sp>
        <p:nvSpPr>
          <p:cNvPr id="4831" name="Google Shape;4831;p82"/>
          <p:cNvSpPr txBox="1">
            <a:spLocks noGrp="1"/>
          </p:cNvSpPr>
          <p:nvPr>
            <p:ph type="title"/>
          </p:nvPr>
        </p:nvSpPr>
        <p:spPr>
          <a:xfrm>
            <a:off x="330595" y="433289"/>
            <a:ext cx="4519637" cy="336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rPr lang="nl" sz="2800" dirty="0"/>
              <a:t>Thank you for your attention</a:t>
            </a:r>
            <a:endParaRPr sz="2800" dirty="0"/>
          </a:p>
        </p:txBody>
      </p:sp>
      <p:sp>
        <p:nvSpPr>
          <p:cNvPr id="4832" name="Google Shape;4832;p82"/>
          <p:cNvSpPr txBox="1">
            <a:spLocks noGrp="1"/>
          </p:cNvSpPr>
          <p:nvPr>
            <p:ph type="body" idx="4"/>
          </p:nvPr>
        </p:nvSpPr>
        <p:spPr>
          <a:xfrm>
            <a:off x="393191" y="1371031"/>
            <a:ext cx="2846700" cy="2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nl" sz="7400" dirty="0"/>
              <a:t>Questions</a:t>
            </a:r>
            <a:r>
              <a:rPr lang="nl" dirty="0"/>
              <a:t> ?</a:t>
            </a:r>
            <a:endParaRPr dirty="0"/>
          </a:p>
        </p:txBody>
      </p:sp>
      <p:sp>
        <p:nvSpPr>
          <p:cNvPr id="4833" name="Google Shape;4833;p82"/>
          <p:cNvSpPr txBox="1">
            <a:spLocks noGrp="1"/>
          </p:cNvSpPr>
          <p:nvPr>
            <p:ph type="body" idx="3"/>
          </p:nvPr>
        </p:nvSpPr>
        <p:spPr>
          <a:xfrm>
            <a:off x="685774" y="2757785"/>
            <a:ext cx="3488702" cy="278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 dirty="0"/>
              <a:t>https://www.linkedin.com/in/filotas-theodosiou/</a:t>
            </a:r>
            <a:endParaRPr dirty="0"/>
          </a:p>
        </p:txBody>
      </p:sp>
      <p:sp>
        <p:nvSpPr>
          <p:cNvPr id="4834" name="Google Shape;4834;p82"/>
          <p:cNvSpPr txBox="1"/>
          <p:nvPr/>
        </p:nvSpPr>
        <p:spPr>
          <a:xfrm>
            <a:off x="8185700" y="4854675"/>
            <a:ext cx="1795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 b="1">
                <a:solidFill>
                  <a:schemeClr val="lt1"/>
                </a:solidFill>
              </a:rPr>
              <a:t>©mrsiraphol</a:t>
            </a:r>
            <a:endParaRPr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9" name="Afbeelding 8" descr="Afbeelding met kat, zoogdier, silhouet&#10;&#10;Automatisch gegenereerde beschrijving">
            <a:extLst>
              <a:ext uri="{FF2B5EF4-FFF2-40B4-BE49-F238E27FC236}">
                <a16:creationId xmlns:a16="http://schemas.microsoft.com/office/drawing/2014/main" id="{843E97E1-19C2-E5AA-C6F8-79DDE2CF5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73" y="2281678"/>
            <a:ext cx="307701" cy="307701"/>
          </a:xfrm>
          <a:prstGeom prst="rect">
            <a:avLst/>
          </a:prstGeom>
        </p:spPr>
      </p:pic>
      <p:pic>
        <p:nvPicPr>
          <p:cNvPr id="11" name="Afbeelding 10" descr="Afbeelding met zwart, duisternis&#10;&#10;Automatisch gegenereerde beschrijving">
            <a:extLst>
              <a:ext uri="{FF2B5EF4-FFF2-40B4-BE49-F238E27FC236}">
                <a16:creationId xmlns:a16="http://schemas.microsoft.com/office/drawing/2014/main" id="{D03851EF-4871-E0D2-AAF3-49A7B9EC8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191" y="2718151"/>
            <a:ext cx="292583" cy="292583"/>
          </a:xfrm>
          <a:prstGeom prst="rect">
            <a:avLst/>
          </a:prstGeom>
        </p:spPr>
      </p:pic>
      <p:pic>
        <p:nvPicPr>
          <p:cNvPr id="17" name="Afbeelding 16" descr="Afbeelding met tekst, schermopname, Lettertype, Graphics&#10;&#10;Automatisch gegenereerde beschrijving">
            <a:extLst>
              <a:ext uri="{FF2B5EF4-FFF2-40B4-BE49-F238E27FC236}">
                <a16:creationId xmlns:a16="http://schemas.microsoft.com/office/drawing/2014/main" id="{CC735538-A968-FF55-7A06-6ED9F48581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576"/>
          <a:stretch/>
        </p:blipFill>
        <p:spPr>
          <a:xfrm>
            <a:off x="341572" y="1800834"/>
            <a:ext cx="380704" cy="336633"/>
          </a:xfrm>
          <a:prstGeom prst="rect">
            <a:avLst/>
          </a:prstGeom>
        </p:spPr>
      </p:pic>
      <p:pic>
        <p:nvPicPr>
          <p:cNvPr id="5" name="Picture 2" descr="Katholieke Universiteit Leuven - Wikipedia">
            <a:extLst>
              <a:ext uri="{FF2B5EF4-FFF2-40B4-BE49-F238E27FC236}">
                <a16:creationId xmlns:a16="http://schemas.microsoft.com/office/drawing/2014/main" id="{BDC7BE70-44BD-1478-4410-197638748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23" y="4497443"/>
            <a:ext cx="1179542" cy="42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's | VLAIO">
            <a:extLst>
              <a:ext uri="{FF2B5EF4-FFF2-40B4-BE49-F238E27FC236}">
                <a16:creationId xmlns:a16="http://schemas.microsoft.com/office/drawing/2014/main" id="{9E4746B1-7FC3-37C4-C4D7-0FE4DF92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964" y="4497442"/>
            <a:ext cx="1092011" cy="42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50A9E01-20B0-2467-DEA8-14CF035DF3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2444" y="4127535"/>
            <a:ext cx="1165350" cy="116535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7811A9E-8B1C-C6F4-0982-1F2F895E88BE}"/>
              </a:ext>
            </a:extLst>
          </p:cNvPr>
          <p:cNvGrpSpPr/>
          <p:nvPr/>
        </p:nvGrpSpPr>
        <p:grpSpPr>
          <a:xfrm>
            <a:off x="4572000" y="1371031"/>
            <a:ext cx="4122022" cy="2852596"/>
            <a:chOff x="1619004" y="1311496"/>
            <a:chExt cx="5598487" cy="3596381"/>
          </a:xfrm>
        </p:grpSpPr>
        <p:pic>
          <p:nvPicPr>
            <p:cNvPr id="16" name="Picture 4" descr="Παραμυθένια ελληνικά δάση που σε προκαλούν να τα εξερευνήσεις">
              <a:extLst>
                <a:ext uri="{FF2B5EF4-FFF2-40B4-BE49-F238E27FC236}">
                  <a16:creationId xmlns:a16="http://schemas.microsoft.com/office/drawing/2014/main" id="{3986C49C-0565-0487-092D-D62C64B8E3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004" y="1319103"/>
              <a:ext cx="5598487" cy="35887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🚀 Rocket Emoji">
              <a:extLst>
                <a:ext uri="{FF2B5EF4-FFF2-40B4-BE49-F238E27FC236}">
                  <a16:creationId xmlns:a16="http://schemas.microsoft.com/office/drawing/2014/main" id="{AD74907F-C07D-55A0-D197-C63598CCDF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1920" y="1539800"/>
              <a:ext cx="1316777" cy="1316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Scroll: Horizontal 18">
              <a:extLst>
                <a:ext uri="{FF2B5EF4-FFF2-40B4-BE49-F238E27FC236}">
                  <a16:creationId xmlns:a16="http://schemas.microsoft.com/office/drawing/2014/main" id="{BE162927-43C6-9936-70C4-DD1AE2CB6E43}"/>
                </a:ext>
              </a:extLst>
            </p:cNvPr>
            <p:cNvSpPr/>
            <p:nvPr/>
          </p:nvSpPr>
          <p:spPr>
            <a:xfrm>
              <a:off x="2052370" y="1311496"/>
              <a:ext cx="2403986" cy="1702208"/>
            </a:xfrm>
            <a:prstGeom prst="horizontalScroll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6D9E7A0-CF00-CC08-2FA8-ED3B8BD2E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92383" y="1880269"/>
              <a:ext cx="1675404" cy="88992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B22351E-6E98-D868-C4EE-BC9C65E861DA}"/>
                </a:ext>
              </a:extLst>
            </p:cNvPr>
            <p:cNvSpPr txBox="1"/>
            <p:nvPr/>
          </p:nvSpPr>
          <p:spPr>
            <a:xfrm>
              <a:off x="2645786" y="1539800"/>
              <a:ext cx="1325316" cy="349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lgerian" panose="04020705040A02060702" pitchFamily="82" charset="0"/>
                </a:rPr>
                <a:t>Gradient!</a:t>
              </a:r>
              <a:endParaRPr lang="nl-BE" sz="1200" dirty="0">
                <a:latin typeface="Algerian" panose="04020705040A02060702" pitchFamily="82" charset="0"/>
              </a:endParaRPr>
            </a:p>
          </p:txBody>
        </p:sp>
      </p:grpSp>
      <p:sp>
        <p:nvSpPr>
          <p:cNvPr id="22" name="Plus Sign 21">
            <a:extLst>
              <a:ext uri="{FF2B5EF4-FFF2-40B4-BE49-F238E27FC236}">
                <a16:creationId xmlns:a16="http://schemas.microsoft.com/office/drawing/2014/main" id="{8140A45C-FE0F-9DFD-F57E-145F495C4BA7}"/>
              </a:ext>
            </a:extLst>
          </p:cNvPr>
          <p:cNvSpPr/>
          <p:nvPr/>
        </p:nvSpPr>
        <p:spPr>
          <a:xfrm>
            <a:off x="6510312" y="2566147"/>
            <a:ext cx="544994" cy="544994"/>
          </a:xfrm>
          <a:prstGeom prst="mathPlus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C5CCED0-9273-5915-39B4-CDDC3EDBD2E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45495"/>
          <a:stretch/>
        </p:blipFill>
        <p:spPr>
          <a:xfrm>
            <a:off x="5850670" y="3160271"/>
            <a:ext cx="1864277" cy="953474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x8fk9entppgkv4ay42ds7ikfuvdpox"/>
</p:tagLst>
</file>

<file path=ppt/theme/theme1.xml><?xml version="1.0" encoding="utf-8"?>
<a:theme xmlns:a="http://schemas.openxmlformats.org/drawingml/2006/main" name="VIVES sjabloon presentatie 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3.xml><?xml version="1.0" encoding="utf-8"?>
<a:theme xmlns:a="http://schemas.openxmlformats.org/drawingml/2006/main" name="1_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4.xml><?xml version="1.0" encoding="utf-8"?>
<a:theme xmlns:a="http://schemas.openxmlformats.org/drawingml/2006/main" name="1_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 template VLAIO 2022 2" id="{745A0905-DEBE-4CAE-B289-7F855379CAF0}" vid="{7E986AD6-E423-49DD-9C62-D458A5027A95}"/>
    </a:ext>
  </a:extLst>
</a:theme>
</file>

<file path=ppt/theme/theme5.xml><?xml version="1.0" encoding="utf-8"?>
<a:theme xmlns:a="http://schemas.openxmlformats.org/drawingml/2006/main" name="3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 VLAIO 2022 2" id="{745A0905-DEBE-4CAE-B289-7F855379CAF0}" vid="{321F7B12-B53C-41A2-A132-26526F53BB41}"/>
    </a:ext>
  </a:extLst>
</a:theme>
</file>

<file path=ppt/theme/theme6.xml><?xml version="1.0" encoding="utf-8"?>
<a:theme xmlns:a="http://schemas.openxmlformats.org/drawingml/2006/main" name="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ege_template_11-2022 aangepast" id="{A0F84137-41AA-46C8-A308-3B656A073931}" vid="{6396A744-F8F4-44B5-AA8D-56786C96FC42}"/>
    </a:ext>
  </a:extLst>
</a:theme>
</file>

<file path=ppt/theme/theme7.xml><?xml version="1.0" encoding="utf-8"?>
<a:theme xmlns:a="http://schemas.openxmlformats.org/drawingml/2006/main" name="02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ge_template_11-2022 aangepast" id="{A0F84137-41AA-46C8-A308-3B656A073931}" vid="{C5B9FFDC-073F-46A1-8227-5855BA666C17}"/>
    </a:ext>
  </a:extLst>
</a:theme>
</file>

<file path=ppt/theme/theme8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3abcf8d-3e36-4236-9912-c246b17e2b1e">
      <UserInfo>
        <DisplayName>Ann Vuylsteke</DisplayName>
        <AccountId>858</AccountId>
        <AccountType/>
      </UserInfo>
      <UserInfo>
        <DisplayName>Isabel Vanslembrouck</DisplayName>
        <AccountId>78</AccountId>
        <AccountType/>
      </UserInfo>
      <UserInfo>
        <DisplayName>Stijn Bijttebier</DisplayName>
        <AccountId>15261</AccountId>
        <AccountType/>
      </UserInfo>
      <UserInfo>
        <DisplayName>Elke Denys</DisplayName>
        <AccountId>775</AccountId>
        <AccountType/>
      </UserInfo>
      <UserInfo>
        <DisplayName>Evy Declercq</DisplayName>
        <AccountId>22268</AccountId>
        <AccountType/>
      </UserInfo>
      <UserInfo>
        <DisplayName>Freja Gheysen</DisplayName>
        <AccountId>15955</AccountId>
        <AccountType/>
      </UserInfo>
      <UserInfo>
        <DisplayName>Sharon Schillewaert</DisplayName>
        <AccountId>2769</AccountId>
        <AccountType/>
      </UserInfo>
      <UserInfo>
        <DisplayName>Lien Perdu</DisplayName>
        <AccountId>468</AccountId>
        <AccountType/>
      </UserInfo>
      <UserInfo>
        <DisplayName>Bieke Seurinck</DisplayName>
        <AccountId>2483</AccountId>
        <AccountType/>
      </UserInfo>
      <UserInfo>
        <DisplayName>Martine Bourguignon d'Herbigny</DisplayName>
        <AccountId>1220</AccountId>
        <AccountType/>
      </UserInfo>
      <UserInfo>
        <DisplayName>Ingeborg Simpelaere</DisplayName>
        <AccountId>1640</AccountId>
        <AccountType/>
      </UserInfo>
      <UserInfo>
        <DisplayName>Nele Cox</DisplayName>
        <AccountId>1510</AccountId>
        <AccountType/>
      </UserInfo>
      <UserInfo>
        <DisplayName>Sofie Verhaeghe</DisplayName>
        <AccountId>1705</AccountId>
        <AccountType/>
      </UserInfo>
    </SharedWithUsers>
    <TaxCatchAll xmlns="8d4feee8-4b25-40f5-9cc8-67902be7b937">
      <Value>686</Value>
    </TaxCatchAll>
    <l714581aff0444c29030775de8af9c08 xmlns="25F8DAB9-F4E6-4425-9920-1FCB207EF432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2020-21</TermName>
          <TermId xmlns="http://schemas.microsoft.com/office/infopath/2007/PartnerControls">538bef41-db67-4439-9c4a-ec20d156adbf</TermId>
        </TermInfo>
      </Terms>
    </l714581aff0444c29030775de8af9c08>
    <Titel xmlns="25f8dab9-f4e6-4425-9920-1fcb207ef432" xsi:nil="true"/>
    <g2e9ffb8951b4aa59932be55384f699f xmlns="25F8DAB9-F4E6-4425-9920-1FCB207EF432">
      <Terms xmlns="http://schemas.microsoft.com/office/infopath/2007/PartnerControls"/>
    </g2e9ffb8951b4aa59932be55384f699f>
    <Subthema xmlns="25f8dab9-f4e6-4425-9920-1fcb207ef432">Sjablonen</Subthema>
    <Multidisciplines xmlns="25f8dab9-f4e6-4425-9920-1fcb207ef432">algemeen</Multidisciplines>
    <Thema xmlns="25f8dab9-f4e6-4425-9920-1fcb207ef432">Communicatie</Thema>
    <Defiscalisatie xmlns="25f8dab9-f4e6-4425-9920-1fcb207ef43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89E57D79AEC84FA0E613E9F6499B75" ma:contentTypeVersion="20" ma:contentTypeDescription="Een nieuw document maken." ma:contentTypeScope="" ma:versionID="bb9a9ff738e088ecd28c9ef5a1efd9e3">
  <xsd:schema xmlns:xsd="http://www.w3.org/2001/XMLSchema" xmlns:xs="http://www.w3.org/2001/XMLSchema" xmlns:p="http://schemas.microsoft.com/office/2006/metadata/properties" xmlns:ns1="25f8dab9-f4e6-4425-9920-1fcb207ef432" xmlns:ns2="25F8DAB9-F4E6-4425-9920-1FCB207EF432" xmlns:ns4="8d4feee8-4b25-40f5-9cc8-67902be7b937" xmlns:ns5="c3abcf8d-3e36-4236-9912-c246b17e2b1e" targetNamespace="http://schemas.microsoft.com/office/2006/metadata/properties" ma:root="true" ma:fieldsID="41ae1ec95cafe090b8ae1932605a511c" ns1:_="" ns2:_="" ns4:_="" ns5:_="">
    <xsd:import namespace="25f8dab9-f4e6-4425-9920-1fcb207ef432"/>
    <xsd:import namespace="25F8DAB9-F4E6-4425-9920-1FCB207EF432"/>
    <xsd:import namespace="8d4feee8-4b25-40f5-9cc8-67902be7b937"/>
    <xsd:import namespace="c3abcf8d-3e36-4236-9912-c246b17e2b1e"/>
    <xsd:element name="properties">
      <xsd:complexType>
        <xsd:sequence>
          <xsd:element name="documentManagement">
            <xsd:complexType>
              <xsd:all>
                <xsd:element ref="ns1:Thema"/>
                <xsd:element ref="ns1:Subthema"/>
                <xsd:element ref="ns1:Multidisciplines" minOccurs="0"/>
                <xsd:element ref="ns1:Titel" minOccurs="0"/>
                <xsd:element ref="ns4:TaxCatchAll" minOccurs="0"/>
                <xsd:element ref="ns2:l714581aff0444c29030775de8af9c08" minOccurs="0"/>
                <xsd:element ref="ns5:SharedWithUsers" minOccurs="0"/>
                <xsd:element ref="ns5:SharingHintHash" minOccurs="0"/>
                <xsd:element ref="ns4:SharedWithDetails" minOccurs="0"/>
                <xsd:element ref="ns2:g2e9ffb8951b4aa59932be55384f699f" minOccurs="0"/>
                <xsd:element ref="ns4:LastSharedByUser" minOccurs="0"/>
                <xsd:element ref="ns4:LastSharedByTime" minOccurs="0"/>
                <xsd:element ref="ns1:MediaServiceMetadata" minOccurs="0"/>
                <xsd:element ref="ns1:MediaServiceFastMetadata" minOccurs="0"/>
                <xsd:element ref="ns1:MediaServiceAutoKeyPoints" minOccurs="0"/>
                <xsd:element ref="ns1:MediaServiceKeyPoints" minOccurs="0"/>
                <xsd:element ref="ns1:MediaServiceAutoTags" minOccurs="0"/>
                <xsd:element ref="ns1:MediaServiceOCR" minOccurs="0"/>
                <xsd:element ref="ns1:MediaServiceGenerationTime" minOccurs="0"/>
                <xsd:element ref="ns1:MediaServiceEventHashCode" minOccurs="0"/>
                <xsd:element ref="ns1:Defiscalisatie" minOccurs="0"/>
                <xsd:element ref="ns1:MediaServiceDateTaken" minOccurs="0"/>
                <xsd:element ref="ns1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8dab9-f4e6-4425-9920-1fcb207ef432" elementFormDefault="qualified">
    <xsd:import namespace="http://schemas.microsoft.com/office/2006/documentManagement/types"/>
    <xsd:import namespace="http://schemas.microsoft.com/office/infopath/2007/PartnerControls"/>
    <xsd:element name="Thema" ma:index="0" ma:displayName="Thema" ma:format="Dropdown" ma:internalName="Thema">
      <xsd:simpleType>
        <xsd:restriction base="dms:Choice">
          <xsd:enumeration value="Beleid en strategie"/>
          <xsd:enumeration value="Communicatie"/>
          <xsd:enumeration value="Defiscalisatie"/>
          <xsd:enumeration value="Dienstverlening"/>
          <xsd:enumeration value="EC overschrijdend"/>
          <xsd:enumeration value="EC agro-en biotechnologie"/>
          <xsd:enumeration value="EC business management"/>
          <xsd:enumeration value="EC onderwijsinnovatie"/>
          <xsd:enumeration value="EC smart technologies"/>
          <xsd:enumeration value="EC sociale innovatie"/>
          <xsd:enumeration value="EC zorginnovatie"/>
          <xsd:enumeration value="Extern gefinancierd onderzoek"/>
          <xsd:enumeration value="INFO nieuwe onderzoeker"/>
          <xsd:enumeration value="Navorming"/>
          <xsd:enumeration value="Ondernemerschap"/>
          <xsd:enumeration value="Onderzoek"/>
          <xsd:enumeration value="Professionalisering"/>
          <xsd:enumeration value="PWO"/>
          <xsd:enumeration value="VIVES innovation centre"/>
        </xsd:restriction>
      </xsd:simpleType>
    </xsd:element>
    <xsd:element name="Subthema" ma:index="1" ma:displayName="Subthema" ma:format="Dropdown" ma:internalName="Subthema">
      <xsd:simpleType>
        <xsd:restriction base="dms:Choice">
          <xsd:enumeration value="Missie &amp; visie, beleid"/>
          <xsd:enumeration value="Reglementen"/>
          <xsd:enumeration value="Handleidingen"/>
          <xsd:enumeration value="Sjablonen"/>
          <xsd:enumeration value="Adviezen"/>
          <xsd:enumeration value="Contracten"/>
          <xsd:enumeration value="Verslaggeving"/>
          <xsd:enumeration value="Subsidiekanalen"/>
          <xsd:enumeration value="PWO"/>
          <xsd:enumeration value="Communicatie"/>
          <xsd:enumeration value="Evenementen"/>
          <xsd:enumeration value="Infosessies"/>
          <xsd:enumeration value="Resultaten"/>
          <xsd:enumeration value="Kwalitatief onderzoek"/>
          <xsd:enumeration value="Kwantitatief onderzoek"/>
          <xsd:enumeration value="Human Centered Design"/>
          <xsd:enumeration value="Valorisatie"/>
          <xsd:enumeration value="Ludo"/>
        </xsd:restriction>
      </xsd:simpleType>
    </xsd:element>
    <xsd:element name="Multidisciplines" ma:index="2" nillable="true" ma:displayName="Expertisecentra" ma:format="Dropdown" ma:internalName="Multidisciplines">
      <xsd:simpleType>
        <xsd:restriction base="dms:Choice">
          <xsd:enumeration value="algemeen"/>
          <xsd:enumeration value="agro- en biotechnologie"/>
          <xsd:enumeration value="business management"/>
          <xsd:enumeration value="onderwijsinnovatie"/>
          <xsd:enumeration value="product- en procesontwikkeling"/>
          <xsd:enumeration value="sociale innovatie"/>
          <xsd:enumeration value="zorginnovatie"/>
        </xsd:restriction>
      </xsd:simpleType>
    </xsd:element>
    <xsd:element name="Titel" ma:index="7" nillable="true" ma:displayName="Titel" ma:internalName="Titel">
      <xsd:simpleType>
        <xsd:restriction base="dms:Text">
          <xsd:maxLength value="255"/>
        </xsd:restriction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6" nillable="true" ma:displayName="Tags" ma:internalName="MediaServiceAutoTags" ma:readOnly="true">
      <xsd:simpleType>
        <xsd:restriction base="dms:Text"/>
      </xsd:simple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9" nillable="true" ma:displayName="MediaServiceEventHashCode" ma:hidden="true" ma:internalName="MediaServiceEventHashCode" ma:readOnly="true">
      <xsd:simpleType>
        <xsd:restriction base="dms:Text"/>
      </xsd:simpleType>
    </xsd:element>
    <xsd:element name="Defiscalisatie" ma:index="30" nillable="true" ma:displayName="Defiscalisatie" ma:internalName="Defiscalisatie">
      <xsd:simpleType>
        <xsd:restriction base="dms:Text">
          <xsd:maxLength value="255"/>
        </xsd:restriction>
      </xsd:simpleType>
    </xsd:element>
    <xsd:element name="MediaServiceDateTaken" ma:index="3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8DAB9-F4E6-4425-9920-1FCB207EF432" elementFormDefault="qualified">
    <xsd:import namespace="http://schemas.microsoft.com/office/2006/documentManagement/types"/>
    <xsd:import namespace="http://schemas.microsoft.com/office/infopath/2007/PartnerControls"/>
    <xsd:element name="l714581aff0444c29030775de8af9c08" ma:index="15" nillable="true" ma:taxonomy="true" ma:internalName="l714581aff0444c29030775de8af9c08" ma:taxonomyFieldName="Academiejaar" ma:displayName="Academiejaar" ma:readOnly="false" ma:default="" ma:fieldId="{5714581a-ff04-44c2-9030-775de8af9c08}" ma:sspId="0460a840-b235-4d39-b436-fe20d012a4a5" ma:termSetId="fbfa3643-bacd-49ef-b363-e2f98cd4241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2e9ffb8951b4aa59932be55384f699f" ma:index="19" nillable="true" ma:taxonomy="true" ma:internalName="g2e9ffb8951b4aa59932be55384f699f" ma:taxonomyFieldName="Referentiekader" ma:displayName="Referentiekader" ma:default="" ma:fieldId="{02e9ffb8-951b-4aa5-9932-be55384f699f}" ma:sspId="0460a840-b235-4d39-b436-fe20d012a4a5" ma:termSetId="69189020-efe1-4bf2-bb8f-d36cb79d013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4feee8-4b25-40f5-9cc8-67902be7b93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1d42441-87d6-49b5-987b-019a3e32091d}" ma:internalName="TaxCatchAll" ma:showField="CatchAllData" ma:web="8d4feee8-4b25-40f5-9cc8-67902be7b9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18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20" nillable="true" ma:displayName="Laatst gedeeld, per gebruik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21" nillable="true" ma:displayName="Laatst gedeeld, per tijdstip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bcf8d-3e36-4236-9912-c246b17e2b1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7" nillable="true" ma:displayName="Hint-hash delen" ma:description="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Inhoudstype"/>
        <xsd:element ref="dc:title" minOccurs="0" maxOccurs="1" ma:index="5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42DE75-9EEF-4701-BE8A-0331C6F08ABE}">
  <ds:schemaRefs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c3abcf8d-3e36-4236-9912-c246b17e2b1e"/>
    <ds:schemaRef ds:uri="8d4feee8-4b25-40f5-9cc8-67902be7b937"/>
    <ds:schemaRef ds:uri="25F8DAB9-F4E6-4425-9920-1FCB207EF432"/>
    <ds:schemaRef ds:uri="25f8dab9-f4e6-4425-9920-1fcb207ef432"/>
  </ds:schemaRefs>
</ds:datastoreItem>
</file>

<file path=customXml/itemProps2.xml><?xml version="1.0" encoding="utf-8"?>
<ds:datastoreItem xmlns:ds="http://schemas.openxmlformats.org/officeDocument/2006/customXml" ds:itemID="{271B2FEA-35BE-4F83-A2B8-6BEF233E31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4A8C19-7D4D-4412-9B9A-0ECF7EA9BB67}">
  <ds:schemaRefs>
    <ds:schemaRef ds:uri="25F8DAB9-F4E6-4425-9920-1FCB207EF432"/>
    <ds:schemaRef ds:uri="25f8dab9-f4e6-4425-9920-1fcb207ef432"/>
    <ds:schemaRef ds:uri="8d4feee8-4b25-40f5-9cc8-67902be7b937"/>
    <ds:schemaRef ds:uri="c3abcf8d-3e36-4236-9912-c246b17e2b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ISF</Template>
  <TotalTime>0</TotalTime>
  <Words>3229</Words>
  <Application>Microsoft Office PowerPoint</Application>
  <PresentationFormat>On-screen Show (16:9)</PresentationFormat>
  <Paragraphs>400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26</vt:i4>
      </vt:variant>
    </vt:vector>
  </HeadingPairs>
  <TitlesOfParts>
    <vt:vector size="45" baseType="lpstr">
      <vt:lpstr>Algerian</vt:lpstr>
      <vt:lpstr>Arial</vt:lpstr>
      <vt:lpstr>Calibri</vt:lpstr>
      <vt:lpstr>Flanders Art Sans Pro</vt:lpstr>
      <vt:lpstr>Flanders Art Sans Pro Light</vt:lpstr>
      <vt:lpstr>Flanders Art Serif Pro Light</vt:lpstr>
      <vt:lpstr>Flanders Art Serif Pro Medium</vt:lpstr>
      <vt:lpstr>Lucida Grande</vt:lpstr>
      <vt:lpstr>Poppins</vt:lpstr>
      <vt:lpstr>Quattrocento Sans</vt:lpstr>
      <vt:lpstr>sohne</vt:lpstr>
      <vt:lpstr>Times New Roman</vt:lpstr>
      <vt:lpstr>VIVES sjabloon presentatie 2013</vt:lpstr>
      <vt:lpstr>KU Leuven Sedes</vt:lpstr>
      <vt:lpstr>1_KU Leuven Sedes</vt:lpstr>
      <vt:lpstr>1_Vlaio-Nieuw</vt:lpstr>
      <vt:lpstr>3_TEKSTSLIDES_BASIS</vt:lpstr>
      <vt:lpstr>Vlaio-Nieuw</vt:lpstr>
      <vt:lpstr>02_TEKSTSLIDES_BASIS</vt:lpstr>
      <vt:lpstr>Probabilistic Forecasts with Global Gradient Boosted Decision Trees: Rethinking Bootstrapping with Structural Adjustments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Filotas Theodosiou</dc:creator>
  <cp:lastModifiedBy>Filotas Theodosiou</cp:lastModifiedBy>
  <cp:revision>1</cp:revision>
  <cp:lastPrinted>2019-11-18T13:26:21Z</cp:lastPrinted>
  <dcterms:created xsi:type="dcterms:W3CDTF">2025-07-08T10:11:51Z</dcterms:created>
  <dcterms:modified xsi:type="dcterms:W3CDTF">2025-07-08T10:14:28Z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0x010100C989E57D79AEC84FA0E613E9F6499B75</vt:lpwstr>
  </property>
  <property fmtid="{D5CDD505-2E9C-101B-9397-08002B2CF9AE}" pid="3" name="URL">
    <vt:lpwstr/>
  </property>
  <property fmtid="{D5CDD505-2E9C-101B-9397-08002B2CF9AE}" pid="4" name="Trefwoord">
    <vt:lpwstr/>
  </property>
  <property fmtid="{D5CDD505-2E9C-101B-9397-08002B2CF9AE}" pid="5" name="Departement">
    <vt:lpwstr/>
  </property>
  <property fmtid="{D5CDD505-2E9C-101B-9397-08002B2CF9AE}" pid="6" name="Studiegebied">
    <vt:lpwstr>171;#ALD|25ad5fdb-4330-4286-8c71-4eb0fce613f1</vt:lpwstr>
  </property>
  <property fmtid="{D5CDD505-2E9C-101B-9397-08002B2CF9AE}" pid="7" name="Academiejaar">
    <vt:lpwstr>686;#2020-21|538bef41-db67-4439-9c4a-ec20d156adbf</vt:lpwstr>
  </property>
  <property fmtid="{D5CDD505-2E9C-101B-9397-08002B2CF9AE}" pid="8" name="Campus">
    <vt:lpwstr>36;#Kortrijk|106e7c59-dba4-40a7-b3ae-a8889e009f56</vt:lpwstr>
  </property>
  <property fmtid="{D5CDD505-2E9C-101B-9397-08002B2CF9AE}" pid="9" name="Referentiekader">
    <vt:lpwstr/>
  </property>
  <property fmtid="{D5CDD505-2E9C-101B-9397-08002B2CF9AE}" pid="10" name="type vergaderdocument">
    <vt:lpwstr>6;#Informatief|f07fb657-f237-4f7f-bb3a-8cbe8b1c96af</vt:lpwstr>
  </property>
</Properties>
</file>